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2.xml" ContentType="application/vnd.openxmlformats-officedocument.drawingml.chartshapes+xml"/>
  <Override PartName="/ppt/notesSlides/notesSlide32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33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34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3.xml" ContentType="application/vnd.openxmlformats-officedocument.drawingml.chartshapes+xml"/>
  <Override PartName="/ppt/notesSlides/notesSlide43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4.xml" ContentType="application/vnd.openxmlformats-officedocument.drawingml.chartshapes+xml"/>
  <Override PartName="/ppt/notesSlides/notesSlide44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45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  <p:sldMasterId id="2147483668" r:id="rId2"/>
  </p:sldMasterIdLst>
  <p:notesMasterIdLst>
    <p:notesMasterId r:id="rId55"/>
  </p:notesMasterIdLst>
  <p:sldIdLst>
    <p:sldId id="256" r:id="rId3"/>
    <p:sldId id="257" r:id="rId4"/>
    <p:sldId id="297" r:id="rId5"/>
    <p:sldId id="298" r:id="rId6"/>
    <p:sldId id="299" r:id="rId7"/>
    <p:sldId id="300" r:id="rId8"/>
    <p:sldId id="301" r:id="rId9"/>
    <p:sldId id="302" r:id="rId10"/>
    <p:sldId id="304" r:id="rId11"/>
    <p:sldId id="305" r:id="rId12"/>
    <p:sldId id="306" r:id="rId13"/>
    <p:sldId id="307" r:id="rId14"/>
    <p:sldId id="277" r:id="rId15"/>
    <p:sldId id="296" r:id="rId16"/>
    <p:sldId id="308" r:id="rId17"/>
    <p:sldId id="338" r:id="rId18"/>
    <p:sldId id="258" r:id="rId19"/>
    <p:sldId id="331" r:id="rId20"/>
    <p:sldId id="332" r:id="rId21"/>
    <p:sldId id="279" r:id="rId22"/>
    <p:sldId id="280" r:id="rId23"/>
    <p:sldId id="309" r:id="rId24"/>
    <p:sldId id="310" r:id="rId25"/>
    <p:sldId id="311" r:id="rId26"/>
    <p:sldId id="312" r:id="rId27"/>
    <p:sldId id="283" r:id="rId28"/>
    <p:sldId id="284" r:id="rId29"/>
    <p:sldId id="313" r:id="rId30"/>
    <p:sldId id="314" r:id="rId31"/>
    <p:sldId id="315" r:id="rId32"/>
    <p:sldId id="286" r:id="rId33"/>
    <p:sldId id="316" r:id="rId34"/>
    <p:sldId id="317" r:id="rId35"/>
    <p:sldId id="318" r:id="rId36"/>
    <p:sldId id="287" r:id="rId37"/>
    <p:sldId id="288" r:id="rId38"/>
    <p:sldId id="319" r:id="rId39"/>
    <p:sldId id="320" r:id="rId40"/>
    <p:sldId id="321" r:id="rId41"/>
    <p:sldId id="322" r:id="rId42"/>
    <p:sldId id="323" r:id="rId43"/>
    <p:sldId id="290" r:id="rId44"/>
    <p:sldId id="324" r:id="rId45"/>
    <p:sldId id="325" r:id="rId46"/>
    <p:sldId id="326" r:id="rId47"/>
    <p:sldId id="291" r:id="rId48"/>
    <p:sldId id="327" r:id="rId49"/>
    <p:sldId id="328" r:id="rId50"/>
    <p:sldId id="329" r:id="rId51"/>
    <p:sldId id="330" r:id="rId52"/>
    <p:sldId id="294" r:id="rId53"/>
    <p:sldId id="295" r:id="rId5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Titan One" panose="020B0604020202020204" charset="0"/>
      <p:regular r:id="rId60"/>
    </p:embeddedFont>
    <p:embeddedFont>
      <p:font typeface="Asap Black" panose="020B0604020202020204" charset="0"/>
      <p:bold r:id="rId61"/>
      <p:boldItalic r:id="rId62"/>
    </p:embeddedFont>
    <p:embeddedFont>
      <p:font typeface="Asap Medium" panose="020B0604020202020204" charset="0"/>
      <p:regular r:id="rId63"/>
      <p:italic r:id="rId64"/>
    </p:embeddedFont>
    <p:embeddedFont>
      <p:font typeface="Asap" panose="020B0604020202020204" charset="0"/>
      <p:regular r:id="rId65"/>
      <p:bold r:id="rId66"/>
      <p:italic r:id="rId67"/>
      <p:boldItalic r:id="rId68"/>
    </p:embeddedFont>
    <p:embeddedFont>
      <p:font typeface="Lilita One" panose="020B0604020202020204" charset="0"/>
      <p:regular r:id="rId69"/>
    </p:embeddedFont>
    <p:embeddedFont>
      <p:font typeface="Lato" panose="020B0604020202020204" charset="0"/>
      <p:regular r:id="rId70"/>
      <p:bold r:id="rId71"/>
      <p:italic r:id="rId72"/>
      <p:boldItalic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3B67"/>
    <a:srgbClr val="435DAF"/>
    <a:srgbClr val="002060"/>
    <a:srgbClr val="3A1C8F"/>
    <a:srgbClr val="364B8E"/>
    <a:srgbClr val="283869"/>
    <a:srgbClr val="AD403D"/>
    <a:srgbClr val="FFCC00"/>
    <a:srgbClr val="3F6EA7"/>
    <a:srgbClr val="F8EA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2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font" Target="fonts/font6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2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0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3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1.xlsx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4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ABA5-4047-8048-737C26DB957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BA5-4047-8048-737C26DB957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sap ExtraBold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Hoja1!$B$2:$B$3</c:f>
              <c:numCache>
                <c:formatCode>General</c:formatCode>
                <c:ptCount val="2"/>
                <c:pt idx="0">
                  <c:v>100</c:v>
                </c:pt>
                <c:pt idx="1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A5-4047-8048-737C26DB95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1"/>
        <c:overlap val="-27"/>
        <c:axId val="398259728"/>
        <c:axId val="398260712"/>
      </c:barChart>
      <c:catAx>
        <c:axId val="398259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rgbClr val="283869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sap ExtraBold" pitchFamily="2" charset="0"/>
                <a:ea typeface="+mn-ea"/>
                <a:cs typeface="+mn-cs"/>
              </a:defRPr>
            </a:pPr>
            <a:endParaRPr lang="en-US"/>
          </a:p>
        </c:txPr>
        <c:crossAx val="398260712"/>
        <c:crosses val="autoZero"/>
        <c:auto val="1"/>
        <c:lblAlgn val="ctr"/>
        <c:lblOffset val="100"/>
        <c:noMultiLvlLbl val="0"/>
      </c:catAx>
      <c:valAx>
        <c:axId val="398260712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rgbClr val="283869"/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sap ExtraBold" pitchFamily="2" charset="0"/>
                <a:ea typeface="+mn-ea"/>
                <a:cs typeface="+mn-cs"/>
              </a:defRPr>
            </a:pPr>
            <a:endParaRPr lang="en-US"/>
          </a:p>
        </c:txPr>
        <c:crossAx val="398259728"/>
        <c:crosses val="autoZero"/>
        <c:crossBetween val="between"/>
      </c:valAx>
      <c:spPr>
        <a:noFill/>
        <a:ln w="5715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latin typeface="Asap ExtraBold" pitchFamily="2" charset="0"/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E6B-4A2D-94AB-B1576607FF9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E6B-4A2D-94AB-B1576607FF9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060"/>
                    </a:solidFill>
                    <a:latin typeface="Asap ExtraBold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Hoja1!$B$2:$B$3</c:f>
              <c:numCache>
                <c:formatCode>General</c:formatCode>
                <c:ptCount val="2"/>
                <c:pt idx="0">
                  <c:v>24</c:v>
                </c:pt>
                <c:pt idx="1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E6B-4A2D-94AB-B1576607FF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1"/>
        <c:overlap val="-27"/>
        <c:axId val="398259728"/>
        <c:axId val="398260712"/>
      </c:barChart>
      <c:catAx>
        <c:axId val="398259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rgbClr val="283869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2060"/>
                </a:solidFill>
                <a:latin typeface="Asap ExtraBold" pitchFamily="2" charset="0"/>
                <a:ea typeface="+mn-ea"/>
                <a:cs typeface="+mn-cs"/>
              </a:defRPr>
            </a:pPr>
            <a:endParaRPr lang="en-US"/>
          </a:p>
        </c:txPr>
        <c:crossAx val="398260712"/>
        <c:crosses val="autoZero"/>
        <c:auto val="1"/>
        <c:lblAlgn val="ctr"/>
        <c:lblOffset val="100"/>
        <c:noMultiLvlLbl val="0"/>
      </c:catAx>
      <c:valAx>
        <c:axId val="398260712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rgbClr val="283869"/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Asap ExtraBold" pitchFamily="2" charset="0"/>
                <a:ea typeface="+mn-ea"/>
                <a:cs typeface="+mn-cs"/>
              </a:defRPr>
            </a:pPr>
            <a:endParaRPr lang="en-US"/>
          </a:p>
        </c:txPr>
        <c:crossAx val="398259728"/>
        <c:crosses val="autoZero"/>
        <c:crossBetween val="between"/>
      </c:valAx>
      <c:spPr>
        <a:noFill/>
        <a:ln w="5715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sap ExtraBold" pitchFamily="2" charset="0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66261268760798E-2"/>
          <c:y val="4.7361085731701655E-2"/>
          <c:w val="0.9306747746247841"/>
          <c:h val="0.827777870066539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D403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DE9-4654-BC39-DB40979E5BD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DE9-4654-BC39-DB40979E5BD7}"/>
              </c:ext>
            </c:extLst>
          </c:dPt>
          <c:dPt>
            <c:idx val="2"/>
            <c:invertIfNegative val="0"/>
            <c:bubble3D val="0"/>
            <c:spPr>
              <a:solidFill>
                <a:srgbClr val="FFCC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DE9-4654-BC39-DB40979E5BD7}"/>
              </c:ext>
            </c:extLst>
          </c:dPt>
          <c:dLbls>
            <c:dLbl>
              <c:idx val="1"/>
              <c:layout>
                <c:manualLayout>
                  <c:x val="-3.1511466079644774E-3"/>
                  <c:y val="-0.3784120238168288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DE9-4654-BC39-DB40979E5BD7}"/>
                </c:ext>
              </c:extLst>
            </c:dLbl>
            <c:dLbl>
              <c:idx val="2"/>
              <c:layout>
                <c:manualLayout>
                  <c:x val="0"/>
                  <c:y val="-0.4201389308596625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DE9-4654-BC39-DB40979E5B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060"/>
                    </a:solidFill>
                    <a:latin typeface="Asap ExtraBold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Hoja1!$B$2:$B$3</c:f>
              <c:numCache>
                <c:formatCode>0%</c:formatCode>
                <c:ptCount val="2"/>
                <c:pt idx="0">
                  <c:v>1.38</c:v>
                </c:pt>
                <c:pt idx="1">
                  <c:v>1.33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DE9-4654-BC39-DB40979E5B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1"/>
        <c:overlap val="-27"/>
        <c:axId val="398259728"/>
        <c:axId val="398260712"/>
      </c:barChart>
      <c:catAx>
        <c:axId val="3982597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98260712"/>
        <c:crosses val="autoZero"/>
        <c:auto val="1"/>
        <c:lblAlgn val="ctr"/>
        <c:lblOffset val="100"/>
        <c:noMultiLvlLbl val="0"/>
      </c:catAx>
      <c:valAx>
        <c:axId val="398260712"/>
        <c:scaling>
          <c:orientation val="minMax"/>
        </c:scaling>
        <c:delete val="1"/>
        <c:axPos val="l"/>
        <c:majorGridlines>
          <c:spPr>
            <a:ln w="12700" cap="flat" cmpd="sng" algn="ctr">
              <a:solidFill>
                <a:srgbClr val="283869"/>
              </a:solidFill>
              <a:prstDash val="sysDot"/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398259728"/>
        <c:crosses val="autoZero"/>
        <c:crossBetween val="between"/>
      </c:valAx>
      <c:spPr>
        <a:noFill/>
        <a:ln w="5715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sap ExtraBold" pitchFamily="2" charset="0"/>
        </a:defRPr>
      </a:pPr>
      <a:endParaRPr lang="en-US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66261268760798E-2"/>
          <c:y val="4.7361085731701655E-2"/>
          <c:w val="0.9306747746247841"/>
          <c:h val="0.827777870066539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D403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DE9-4654-BC39-DB40979E5BD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DE9-4654-BC39-DB40979E5BD7}"/>
              </c:ext>
            </c:extLst>
          </c:dPt>
          <c:dPt>
            <c:idx val="2"/>
            <c:invertIfNegative val="0"/>
            <c:bubble3D val="0"/>
            <c:spPr>
              <a:solidFill>
                <a:srgbClr val="FFCC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DE9-4654-BC39-DB40979E5BD7}"/>
              </c:ext>
            </c:extLst>
          </c:dPt>
          <c:dLbls>
            <c:dLbl>
              <c:idx val="0"/>
              <c:layout>
                <c:manualLayout>
                  <c:x val="0"/>
                  <c:y val="-0.4047220053436322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DE9-4654-BC39-DB40979E5BD7}"/>
                </c:ext>
              </c:extLst>
            </c:dLbl>
            <c:dLbl>
              <c:idx val="1"/>
              <c:layout>
                <c:manualLayout>
                  <c:x val="0"/>
                  <c:y val="1.644382320923734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DE9-4654-BC39-DB40979E5BD7}"/>
                </c:ext>
              </c:extLst>
            </c:dLbl>
            <c:dLbl>
              <c:idx val="2"/>
              <c:layout>
                <c:manualLayout>
                  <c:x val="0"/>
                  <c:y val="-0.4201389308596625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DE9-4654-BC39-DB40979E5B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060"/>
                    </a:solidFill>
                    <a:latin typeface="Asap ExtraBold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Hoja1!$B$2:$B$3</c:f>
              <c:numCache>
                <c:formatCode>0%</c:formatCode>
                <c:ptCount val="2"/>
                <c:pt idx="0">
                  <c:v>1.17</c:v>
                </c:pt>
                <c:pt idx="1">
                  <c:v>1.23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DE9-4654-BC39-DB40979E5B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1"/>
        <c:overlap val="-27"/>
        <c:axId val="398259728"/>
        <c:axId val="398260712"/>
      </c:barChart>
      <c:catAx>
        <c:axId val="3982597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98260712"/>
        <c:crosses val="autoZero"/>
        <c:auto val="1"/>
        <c:lblAlgn val="ctr"/>
        <c:lblOffset val="100"/>
        <c:noMultiLvlLbl val="0"/>
      </c:catAx>
      <c:valAx>
        <c:axId val="398260712"/>
        <c:scaling>
          <c:orientation val="minMax"/>
        </c:scaling>
        <c:delete val="1"/>
        <c:axPos val="l"/>
        <c:majorGridlines>
          <c:spPr>
            <a:ln w="12700" cap="flat" cmpd="sng" algn="ctr">
              <a:solidFill>
                <a:srgbClr val="283869"/>
              </a:solidFill>
              <a:prstDash val="sysDot"/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398259728"/>
        <c:crosses val="autoZero"/>
        <c:crossBetween val="between"/>
      </c:valAx>
      <c:spPr>
        <a:noFill/>
        <a:ln w="5715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sap ExtraBold" pitchFamily="2" charset="0"/>
        </a:defRPr>
      </a:pPr>
      <a:endParaRPr lang="en-US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AD403D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D403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C51-4EB1-B42B-639301A499EC}"/>
              </c:ext>
            </c:extLst>
          </c:dPt>
          <c:dPt>
            <c:idx val="1"/>
            <c:invertIfNegative val="0"/>
            <c:bubble3D val="0"/>
            <c:spPr>
              <a:solidFill>
                <a:srgbClr val="AD403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C51-4EB1-B42B-639301A499EC}"/>
              </c:ext>
            </c:extLst>
          </c:dPt>
          <c:dLbls>
            <c:dLbl>
              <c:idx val="0"/>
              <c:layout>
                <c:manualLayout>
                  <c:x val="-3.1511466079643616E-3"/>
                  <c:y val="1.336879631708943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C51-4EB1-B42B-639301A499EC}"/>
                </c:ext>
              </c:extLst>
            </c:dLbl>
            <c:dLbl>
              <c:idx val="1"/>
              <c:layout>
                <c:manualLayout>
                  <c:x val="0"/>
                  <c:y val="1.336879631708943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C51-4EB1-B42B-639301A499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060"/>
                    </a:solidFill>
                    <a:latin typeface="Asap ExtraBold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Hoja1!$B$2:$B$3</c:f>
              <c:numCache>
                <c:formatCode>General</c:formatCode>
                <c:ptCount val="2"/>
                <c:pt idx="0">
                  <c:v>6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C51-4EB1-B42B-639301A499E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31"/>
        <c:overlap val="-27"/>
        <c:axId val="398259728"/>
        <c:axId val="398260712"/>
      </c:barChart>
      <c:catAx>
        <c:axId val="398259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rgbClr val="283869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2060"/>
                </a:solidFill>
                <a:latin typeface="Asap ExtraBold" pitchFamily="2" charset="0"/>
                <a:ea typeface="+mn-ea"/>
                <a:cs typeface="+mn-cs"/>
              </a:defRPr>
            </a:pPr>
            <a:endParaRPr lang="en-US"/>
          </a:p>
        </c:txPr>
        <c:crossAx val="398260712"/>
        <c:crosses val="autoZero"/>
        <c:auto val="1"/>
        <c:lblAlgn val="ctr"/>
        <c:lblOffset val="100"/>
        <c:noMultiLvlLbl val="0"/>
      </c:catAx>
      <c:valAx>
        <c:axId val="398260712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rgbClr val="283869"/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Asap ExtraBold" pitchFamily="2" charset="0"/>
                <a:ea typeface="+mn-ea"/>
                <a:cs typeface="+mn-cs"/>
              </a:defRPr>
            </a:pPr>
            <a:endParaRPr lang="en-US"/>
          </a:p>
        </c:txPr>
        <c:crossAx val="398259728"/>
        <c:crosses val="autoZero"/>
        <c:crossBetween val="between"/>
      </c:valAx>
      <c:spPr>
        <a:noFill/>
        <a:ln w="5715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sap ExtraBold" pitchFamily="2" charset="0"/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4A0-4F2F-8CE9-C2A7BD9C9F0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4A0-4F2F-8CE9-C2A7BD9C9F04}"/>
              </c:ext>
            </c:extLst>
          </c:dPt>
          <c:dPt>
            <c:idx val="2"/>
            <c:invertIfNegative val="0"/>
            <c:bubble3D val="0"/>
            <c:spPr>
              <a:solidFill>
                <a:srgbClr val="FFCC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4A0-4F2F-8CE9-C2A7BD9C9F0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060"/>
                    </a:solidFill>
                    <a:latin typeface="Asap ExtraBold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Hoja1!$B$2:$B$4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4A0-4F2F-8CE9-C2A7BD9C9F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1"/>
        <c:overlap val="-27"/>
        <c:axId val="398259728"/>
        <c:axId val="398260712"/>
      </c:barChart>
      <c:catAx>
        <c:axId val="398259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rgbClr val="283869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2060"/>
                </a:solidFill>
                <a:latin typeface="Asap ExtraBold" pitchFamily="2" charset="0"/>
                <a:ea typeface="+mn-ea"/>
                <a:cs typeface="+mn-cs"/>
              </a:defRPr>
            </a:pPr>
            <a:endParaRPr lang="en-US"/>
          </a:p>
        </c:txPr>
        <c:crossAx val="398260712"/>
        <c:crosses val="autoZero"/>
        <c:auto val="1"/>
        <c:lblAlgn val="ctr"/>
        <c:lblOffset val="100"/>
        <c:noMultiLvlLbl val="0"/>
      </c:catAx>
      <c:valAx>
        <c:axId val="398260712"/>
        <c:scaling>
          <c:orientation val="minMax"/>
          <c:max val="5"/>
        </c:scaling>
        <c:delete val="0"/>
        <c:axPos val="l"/>
        <c:majorGridlines>
          <c:spPr>
            <a:ln w="12700" cap="flat" cmpd="sng" algn="ctr">
              <a:solidFill>
                <a:srgbClr val="283869"/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Asap ExtraBold" pitchFamily="2" charset="0"/>
                <a:ea typeface="+mn-ea"/>
                <a:cs typeface="+mn-cs"/>
              </a:defRPr>
            </a:pPr>
            <a:endParaRPr lang="en-US"/>
          </a:p>
        </c:txPr>
        <c:crossAx val="398259728"/>
        <c:crosses val="autoZero"/>
        <c:crossBetween val="between"/>
        <c:majorUnit val="1"/>
      </c:valAx>
      <c:spPr>
        <a:noFill/>
        <a:ln w="5715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sap ExtraBold" pitchFamily="2" charset="0"/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209172863714893E-2"/>
          <c:y val="5.1048690657724195E-2"/>
          <c:w val="0.9306747746247841"/>
          <c:h val="0.814368397608275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2C4-448B-8E42-5367B0CE996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2C4-448B-8E42-5367B0CE996E}"/>
              </c:ext>
            </c:extLst>
          </c:dPt>
          <c:dPt>
            <c:idx val="2"/>
            <c:invertIfNegative val="0"/>
            <c:bubble3D val="0"/>
            <c:spPr>
              <a:solidFill>
                <a:srgbClr val="FFCC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2C4-448B-8E42-5367B0CE996E}"/>
              </c:ext>
            </c:extLst>
          </c:dPt>
          <c:dLbls>
            <c:dLbl>
              <c:idx val="1"/>
              <c:layout>
                <c:manualLayout>
                  <c:x val="0"/>
                  <c:y val="-0.3619816246638624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2C4-448B-8E42-5367B0CE99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060"/>
                    </a:solidFill>
                    <a:latin typeface="Asap ExtraBold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Hoja1!$B$2:$B$3</c:f>
              <c:numCache>
                <c:formatCode>#,##0</c:formatCode>
                <c:ptCount val="2"/>
                <c:pt idx="0">
                  <c:v>355555</c:v>
                </c:pt>
                <c:pt idx="1">
                  <c:v>341255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2C4-448B-8E42-5367B0CE99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1"/>
        <c:overlap val="-27"/>
        <c:axId val="398259728"/>
        <c:axId val="398260712"/>
      </c:barChart>
      <c:catAx>
        <c:axId val="3982597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98260712"/>
        <c:crosses val="autoZero"/>
        <c:auto val="1"/>
        <c:lblAlgn val="ctr"/>
        <c:lblOffset val="100"/>
        <c:noMultiLvlLbl val="0"/>
      </c:catAx>
      <c:valAx>
        <c:axId val="398260712"/>
        <c:scaling>
          <c:orientation val="minMax"/>
        </c:scaling>
        <c:delete val="1"/>
        <c:axPos val="l"/>
        <c:majorGridlines>
          <c:spPr>
            <a:ln w="12700" cap="flat" cmpd="sng" algn="ctr">
              <a:solidFill>
                <a:srgbClr val="283869"/>
              </a:solidFill>
              <a:prstDash val="sysDot"/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398259728"/>
        <c:crosses val="autoZero"/>
        <c:crossBetween val="between"/>
      </c:valAx>
      <c:spPr>
        <a:noFill/>
        <a:ln w="5715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sap ExtraBold" pitchFamily="2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728-4814-826E-EDF34A2BAE2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728-4814-826E-EDF34A2BAE2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Asap Black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Hoja1!$B$2:$B$4</c:f>
              <c:numCache>
                <c:formatCode>General</c:formatCode>
                <c:ptCount val="3"/>
                <c:pt idx="0">
                  <c:v>76.5</c:v>
                </c:pt>
                <c:pt idx="1">
                  <c:v>86.9</c:v>
                </c:pt>
                <c:pt idx="2">
                  <c:v>67.599999999999994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728-4814-826E-EDF34A2BAE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1"/>
        <c:overlap val="-27"/>
        <c:axId val="581692472"/>
        <c:axId val="581699920"/>
      </c:barChart>
      <c:catAx>
        <c:axId val="581692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rgbClr val="283869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2060"/>
                </a:solidFill>
                <a:latin typeface="Asap Black" pitchFamily="2" charset="0"/>
                <a:ea typeface="+mn-ea"/>
                <a:cs typeface="+mn-cs"/>
              </a:defRPr>
            </a:pPr>
            <a:endParaRPr lang="en-US"/>
          </a:p>
        </c:txPr>
        <c:crossAx val="581699920"/>
        <c:crosses val="autoZero"/>
        <c:auto val="1"/>
        <c:lblAlgn val="ctr"/>
        <c:lblOffset val="100"/>
        <c:noMultiLvlLbl val="0"/>
      </c:catAx>
      <c:valAx>
        <c:axId val="581699920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rgbClr val="283869"/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Asap Black" pitchFamily="2" charset="0"/>
                <a:ea typeface="+mn-ea"/>
                <a:cs typeface="+mn-cs"/>
              </a:defRPr>
            </a:pPr>
            <a:endParaRPr lang="en-US"/>
          </a:p>
        </c:txPr>
        <c:crossAx val="581692472"/>
        <c:crosses val="autoZero"/>
        <c:crossBetween val="between"/>
      </c:valAx>
      <c:spPr>
        <a:noFill/>
        <a:ln w="5715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2060"/>
          </a:solidFill>
          <a:latin typeface="Asap Black" pitchFamily="2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3E7-4B89-9B6B-C28FFA83F71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3E7-4B89-9B6B-C28FFA83F717}"/>
              </c:ext>
            </c:extLst>
          </c:dPt>
          <c:dLbls>
            <c:dLbl>
              <c:idx val="0"/>
              <c:layout>
                <c:manualLayout>
                  <c:x val="-2.8885176888978362E-17"/>
                  <c:y val="1.826785640979709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3E7-4B89-9B6B-C28FFA83F7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sap ExtraBold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Hoja1!$B$2:$B$4</c:f>
              <c:numCache>
                <c:formatCode>General</c:formatCode>
                <c:ptCount val="3"/>
                <c:pt idx="0">
                  <c:v>13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3E7-4B89-9B6B-C28FFA83F7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1"/>
        <c:overlap val="-27"/>
        <c:axId val="398259728"/>
        <c:axId val="398260712"/>
      </c:barChart>
      <c:catAx>
        <c:axId val="398259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rgbClr val="283869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sap ExtraBold" pitchFamily="2" charset="0"/>
                <a:ea typeface="+mn-ea"/>
                <a:cs typeface="+mn-cs"/>
              </a:defRPr>
            </a:pPr>
            <a:endParaRPr lang="en-US"/>
          </a:p>
        </c:txPr>
        <c:crossAx val="398260712"/>
        <c:crosses val="autoZero"/>
        <c:auto val="1"/>
        <c:lblAlgn val="ctr"/>
        <c:lblOffset val="100"/>
        <c:noMultiLvlLbl val="0"/>
      </c:catAx>
      <c:valAx>
        <c:axId val="398260712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rgbClr val="283869"/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sap ExtraBold" pitchFamily="2" charset="0"/>
                <a:ea typeface="+mn-ea"/>
                <a:cs typeface="+mn-cs"/>
              </a:defRPr>
            </a:pPr>
            <a:endParaRPr lang="en-US"/>
          </a:p>
        </c:txPr>
        <c:crossAx val="398259728"/>
        <c:crosses val="autoZero"/>
        <c:crossBetween val="between"/>
      </c:valAx>
      <c:spPr>
        <a:noFill/>
        <a:ln w="5715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latin typeface="Asap ExtraBold" pitchFamily="2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E5D-41DE-8A4C-E48B588F3C0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E5D-41DE-8A4C-E48B588F3C0A}"/>
              </c:ext>
            </c:extLst>
          </c:dPt>
          <c:dLbls>
            <c:dLbl>
              <c:idx val="0"/>
              <c:layout>
                <c:manualLayout>
                  <c:x val="0"/>
                  <c:y val="1.336879631708943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E5D-41DE-8A4C-E48B588F3C0A}"/>
                </c:ext>
              </c:extLst>
            </c:dLbl>
            <c:dLbl>
              <c:idx val="1"/>
              <c:layout>
                <c:manualLayout>
                  <c:x val="0"/>
                  <c:y val="1.336879631708943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E5D-41DE-8A4C-E48B588F3C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060"/>
                    </a:solidFill>
                    <a:latin typeface="Asap ExtraBold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Hoja1!$B$2:$B$3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E5D-41DE-8A4C-E48B588F3C0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31"/>
        <c:overlap val="-27"/>
        <c:axId val="398259728"/>
        <c:axId val="398260712"/>
      </c:barChart>
      <c:catAx>
        <c:axId val="398259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rgbClr val="283869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2060"/>
                </a:solidFill>
                <a:latin typeface="Asap ExtraBold" pitchFamily="2" charset="0"/>
                <a:ea typeface="+mn-ea"/>
                <a:cs typeface="+mn-cs"/>
              </a:defRPr>
            </a:pPr>
            <a:endParaRPr lang="en-US"/>
          </a:p>
        </c:txPr>
        <c:crossAx val="398260712"/>
        <c:crosses val="autoZero"/>
        <c:auto val="1"/>
        <c:lblAlgn val="ctr"/>
        <c:lblOffset val="100"/>
        <c:noMultiLvlLbl val="0"/>
      </c:catAx>
      <c:valAx>
        <c:axId val="398260712"/>
        <c:scaling>
          <c:orientation val="minMax"/>
          <c:max val="5"/>
        </c:scaling>
        <c:delete val="0"/>
        <c:axPos val="l"/>
        <c:majorGridlines>
          <c:spPr>
            <a:ln w="12700" cap="flat" cmpd="sng" algn="ctr">
              <a:solidFill>
                <a:srgbClr val="283869"/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Asap ExtraBold" pitchFamily="2" charset="0"/>
                <a:ea typeface="+mn-ea"/>
                <a:cs typeface="+mn-cs"/>
              </a:defRPr>
            </a:pPr>
            <a:endParaRPr lang="en-US"/>
          </a:p>
        </c:txPr>
        <c:crossAx val="398259728"/>
        <c:crosses val="autoZero"/>
        <c:crossBetween val="between"/>
        <c:majorUnit val="1"/>
      </c:valAx>
      <c:spPr>
        <a:noFill/>
        <a:ln w="5715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sap ExtraBold" pitchFamily="2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E5D-41DE-8A4C-E48B588F3C0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E5D-41DE-8A4C-E48B588F3C0A}"/>
              </c:ext>
            </c:extLst>
          </c:dPt>
          <c:dPt>
            <c:idx val="2"/>
            <c:invertIfNegative val="0"/>
            <c:bubble3D val="0"/>
            <c:spPr>
              <a:solidFill>
                <a:srgbClr val="FFCC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8A17-4567-9F72-C95C370030F9}"/>
              </c:ext>
            </c:extLst>
          </c:dPt>
          <c:dLbls>
            <c:dLbl>
              <c:idx val="0"/>
              <c:layout>
                <c:manualLayout>
                  <c:x val="0"/>
                  <c:y val="-4.176711053813801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E5D-41DE-8A4C-E48B588F3C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rgbClr val="2B3B67"/>
                    </a:solidFill>
                    <a:latin typeface="Asap ExtraBold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Hoja1!$B$2:$B$4</c:f>
              <c:numCache>
                <c:formatCode>#,##0</c:formatCode>
                <c:ptCount val="3"/>
                <c:pt idx="0">
                  <c:v>7028</c:v>
                </c:pt>
                <c:pt idx="1">
                  <c:v>9563</c:v>
                </c:pt>
                <c:pt idx="2">
                  <c:v>9824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E5D-41DE-8A4C-E48B588F3C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1"/>
        <c:overlap val="-27"/>
        <c:axId val="398259728"/>
        <c:axId val="398260712"/>
      </c:barChart>
      <c:catAx>
        <c:axId val="398259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rgbClr val="283869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2B3B67"/>
                </a:solidFill>
                <a:latin typeface="Asap ExtraBold" pitchFamily="2" charset="0"/>
                <a:ea typeface="+mn-ea"/>
                <a:cs typeface="+mn-cs"/>
              </a:defRPr>
            </a:pPr>
            <a:endParaRPr lang="en-US"/>
          </a:p>
        </c:txPr>
        <c:crossAx val="398260712"/>
        <c:crosses val="autoZero"/>
        <c:auto val="1"/>
        <c:lblAlgn val="ctr"/>
        <c:lblOffset val="100"/>
        <c:noMultiLvlLbl val="0"/>
      </c:catAx>
      <c:valAx>
        <c:axId val="398260712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rgbClr val="283869"/>
              </a:solidFill>
              <a:prstDash val="sysDot"/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2B3B67"/>
                </a:solidFill>
                <a:latin typeface="Asap ExtraBold" pitchFamily="2" charset="0"/>
                <a:ea typeface="+mn-ea"/>
                <a:cs typeface="+mn-cs"/>
              </a:defRPr>
            </a:pPr>
            <a:endParaRPr lang="en-US"/>
          </a:p>
        </c:txPr>
        <c:crossAx val="398259728"/>
        <c:crosses val="autoZero"/>
        <c:crossBetween val="between"/>
      </c:valAx>
      <c:spPr>
        <a:noFill/>
        <a:ln w="5715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rgbClr val="2B3B67"/>
          </a:solidFill>
          <a:latin typeface="Asap ExtraBold" pitchFamily="2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66261268760798E-2"/>
          <c:y val="4.4437771533233535E-2"/>
          <c:w val="0.9306747746247841"/>
          <c:h val="0.850527495751850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E5D-41DE-8A4C-E48B588F3C0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E5D-41DE-8A4C-E48B588F3C0A}"/>
              </c:ext>
            </c:extLst>
          </c:dPt>
          <c:dPt>
            <c:idx val="2"/>
            <c:invertIfNegative val="0"/>
            <c:bubble3D val="0"/>
            <c:spPr>
              <a:solidFill>
                <a:srgbClr val="FFCC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8A17-4567-9F72-C95C370030F9}"/>
              </c:ext>
            </c:extLst>
          </c:dPt>
          <c:dLbls>
            <c:dLbl>
              <c:idx val="1"/>
              <c:layout>
                <c:manualLayout>
                  <c:x val="0"/>
                  <c:y val="-0.1171541249512520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E5D-41DE-8A4C-E48B588F3C0A}"/>
                </c:ext>
              </c:extLst>
            </c:dLbl>
            <c:dLbl>
              <c:idx val="2"/>
              <c:layout>
                <c:manualLayout>
                  <c:x val="0"/>
                  <c:y val="-0.3837807541506532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A17-4567-9F72-C95C370030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060"/>
                    </a:solidFill>
                    <a:latin typeface="Asap ExtraBold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1.07</c:v>
                </c:pt>
                <c:pt idx="1">
                  <c:v>1.06</c:v>
                </c:pt>
                <c:pt idx="2">
                  <c:v>1.03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E5D-41DE-8A4C-E48B588F3C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1"/>
        <c:overlap val="-27"/>
        <c:axId val="398259728"/>
        <c:axId val="398260712"/>
      </c:barChart>
      <c:catAx>
        <c:axId val="3982597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98260712"/>
        <c:crosses val="autoZero"/>
        <c:auto val="1"/>
        <c:lblAlgn val="ctr"/>
        <c:lblOffset val="100"/>
        <c:noMultiLvlLbl val="0"/>
      </c:catAx>
      <c:valAx>
        <c:axId val="398260712"/>
        <c:scaling>
          <c:orientation val="minMax"/>
        </c:scaling>
        <c:delete val="1"/>
        <c:axPos val="l"/>
        <c:majorGridlines>
          <c:spPr>
            <a:ln w="12700" cap="flat" cmpd="sng" algn="ctr">
              <a:solidFill>
                <a:srgbClr val="283869"/>
              </a:solidFill>
              <a:prstDash val="sysDot"/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398259728"/>
        <c:crosses val="autoZero"/>
        <c:crossBetween val="between"/>
      </c:valAx>
      <c:spPr>
        <a:noFill/>
        <a:ln w="5715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sap ExtraBold" pitchFamily="2" charset="0"/>
        </a:defRPr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66261268760798E-2"/>
          <c:y val="4.7361085731701655E-2"/>
          <c:w val="0.9306747746247841"/>
          <c:h val="0.827777870066539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A0C-44F6-8191-6C4EABAE685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A0C-44F6-8191-6C4EABAE685E}"/>
              </c:ext>
            </c:extLst>
          </c:dPt>
          <c:dPt>
            <c:idx val="2"/>
            <c:invertIfNegative val="0"/>
            <c:bubble3D val="0"/>
            <c:spPr>
              <a:solidFill>
                <a:srgbClr val="FFCC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A0C-44F6-8191-6C4EABAE685E}"/>
              </c:ext>
            </c:extLst>
          </c:dPt>
          <c:dLbls>
            <c:dLbl>
              <c:idx val="1"/>
              <c:layout>
                <c:manualLayout>
                  <c:x val="0"/>
                  <c:y val="-0.3870231303135018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A0C-44F6-8191-6C4EABAE685E}"/>
                </c:ext>
              </c:extLst>
            </c:dLbl>
            <c:dLbl>
              <c:idx val="2"/>
              <c:layout>
                <c:manualLayout>
                  <c:x val="0"/>
                  <c:y val="-0.4201389308596625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A0C-44F6-8191-6C4EABAE68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060"/>
                    </a:solidFill>
                    <a:latin typeface="Asap ExtraBold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Hoja1!$B$2:$B$3</c:f>
              <c:numCache>
                <c:formatCode>0%</c:formatCode>
                <c:ptCount val="2"/>
                <c:pt idx="0">
                  <c:v>1.08</c:v>
                </c:pt>
                <c:pt idx="1">
                  <c:v>1.04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A0C-44F6-8191-6C4EABAE68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1"/>
        <c:overlap val="-27"/>
        <c:axId val="398259728"/>
        <c:axId val="398260712"/>
      </c:barChart>
      <c:catAx>
        <c:axId val="3982597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98260712"/>
        <c:crosses val="autoZero"/>
        <c:auto val="1"/>
        <c:lblAlgn val="ctr"/>
        <c:lblOffset val="100"/>
        <c:noMultiLvlLbl val="0"/>
      </c:catAx>
      <c:valAx>
        <c:axId val="398260712"/>
        <c:scaling>
          <c:orientation val="minMax"/>
        </c:scaling>
        <c:delete val="1"/>
        <c:axPos val="l"/>
        <c:majorGridlines>
          <c:spPr>
            <a:ln w="12700" cap="flat" cmpd="sng" algn="ctr">
              <a:solidFill>
                <a:srgbClr val="283869"/>
              </a:solidFill>
              <a:prstDash val="sysDot"/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398259728"/>
        <c:crosses val="autoZero"/>
        <c:crossBetween val="between"/>
      </c:valAx>
      <c:spPr>
        <a:noFill/>
        <a:ln w="5715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sap ExtraBold" pitchFamily="2" charset="0"/>
        </a:defRPr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66261268760798E-2"/>
          <c:y val="5.2177056885317291E-2"/>
          <c:w val="0.77321793354752855"/>
          <c:h val="0.810265247689755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A0C-44F6-8191-6C4EABAE685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A0C-44F6-8191-6C4EABAE685E}"/>
              </c:ext>
            </c:extLst>
          </c:dPt>
          <c:dPt>
            <c:idx val="2"/>
            <c:invertIfNegative val="0"/>
            <c:bubble3D val="0"/>
            <c:spPr>
              <a:solidFill>
                <a:srgbClr val="FFCC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A0C-44F6-8191-6C4EABAE685E}"/>
              </c:ext>
            </c:extLst>
          </c:dPt>
          <c:dLbls>
            <c:dLbl>
              <c:idx val="1"/>
              <c:layout>
                <c:manualLayout>
                  <c:x val="-1.1554070755591345E-16"/>
                  <c:y val="-7.45679986195676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A0C-44F6-8191-6C4EABAE685E}"/>
                </c:ext>
              </c:extLst>
            </c:dLbl>
            <c:dLbl>
              <c:idx val="2"/>
              <c:layout>
                <c:manualLayout>
                  <c:x val="0"/>
                  <c:y val="-0.4201389308596625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A0C-44F6-8191-6C4EABAE68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060"/>
                    </a:solidFill>
                    <a:latin typeface="Asap ExtraBold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Hoja1!$B$2:$B$3</c:f>
              <c:numCache>
                <c:formatCode>0%</c:formatCode>
                <c:ptCount val="2"/>
                <c:pt idx="0">
                  <c:v>0.98</c:v>
                </c:pt>
                <c:pt idx="1">
                  <c:v>0.98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A0C-44F6-8191-6C4EABAE68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1"/>
        <c:overlap val="-27"/>
        <c:axId val="398259728"/>
        <c:axId val="398260712"/>
      </c:barChart>
      <c:catAx>
        <c:axId val="3982597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98260712"/>
        <c:crosses val="autoZero"/>
        <c:auto val="1"/>
        <c:lblAlgn val="ctr"/>
        <c:lblOffset val="100"/>
        <c:noMultiLvlLbl val="0"/>
      </c:catAx>
      <c:valAx>
        <c:axId val="398260712"/>
        <c:scaling>
          <c:orientation val="minMax"/>
        </c:scaling>
        <c:delete val="1"/>
        <c:axPos val="l"/>
        <c:majorGridlines>
          <c:spPr>
            <a:ln w="12700" cap="flat" cmpd="sng" algn="ctr">
              <a:solidFill>
                <a:srgbClr val="283869"/>
              </a:solidFill>
              <a:prstDash val="sysDot"/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398259728"/>
        <c:crosses val="autoZero"/>
        <c:crossBetween val="between"/>
      </c:valAx>
      <c:spPr>
        <a:noFill/>
        <a:ln w="5715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sap ExtraBold" pitchFamily="2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568-4C8D-BDD8-021EA04F1B8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568-4C8D-BDD8-021EA04F1B83}"/>
              </c:ext>
            </c:extLst>
          </c:dPt>
          <c:dLbls>
            <c:dLbl>
              <c:idx val="0"/>
              <c:layout>
                <c:manualLayout>
                  <c:x val="-3.1511466079643616E-3"/>
                  <c:y val="1.336879631708943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568-4C8D-BDD8-021EA04F1B83}"/>
                </c:ext>
              </c:extLst>
            </c:dLbl>
            <c:dLbl>
              <c:idx val="1"/>
              <c:layout>
                <c:manualLayout>
                  <c:x val="0"/>
                  <c:y val="1.336879631708943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568-4C8D-BDD8-021EA04F1B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060"/>
                    </a:solidFill>
                    <a:latin typeface="Asap ExtraBold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Hoja1!$B$2:$B$3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568-4C8D-BDD8-021EA04F1B8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31"/>
        <c:overlap val="-27"/>
        <c:axId val="398259728"/>
        <c:axId val="398260712"/>
      </c:barChart>
      <c:catAx>
        <c:axId val="398259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rgbClr val="283869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2060"/>
                </a:solidFill>
                <a:latin typeface="Asap ExtraBold" pitchFamily="2" charset="0"/>
                <a:ea typeface="+mn-ea"/>
                <a:cs typeface="+mn-cs"/>
              </a:defRPr>
            </a:pPr>
            <a:endParaRPr lang="en-US"/>
          </a:p>
        </c:txPr>
        <c:crossAx val="398260712"/>
        <c:crosses val="autoZero"/>
        <c:auto val="1"/>
        <c:lblAlgn val="ctr"/>
        <c:lblOffset val="100"/>
        <c:noMultiLvlLbl val="0"/>
      </c:catAx>
      <c:valAx>
        <c:axId val="398260712"/>
        <c:scaling>
          <c:orientation val="minMax"/>
          <c:max val="5"/>
        </c:scaling>
        <c:delete val="0"/>
        <c:axPos val="l"/>
        <c:majorGridlines>
          <c:spPr>
            <a:ln w="12700" cap="flat" cmpd="sng" algn="ctr">
              <a:solidFill>
                <a:srgbClr val="283869"/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Asap ExtraBold" pitchFamily="2" charset="0"/>
                <a:ea typeface="+mn-ea"/>
                <a:cs typeface="+mn-cs"/>
              </a:defRPr>
            </a:pPr>
            <a:endParaRPr lang="en-US"/>
          </a:p>
        </c:txPr>
        <c:crossAx val="398259728"/>
        <c:crosses val="autoZero"/>
        <c:crossBetween val="between"/>
        <c:majorUnit val="1"/>
      </c:valAx>
      <c:spPr>
        <a:noFill/>
        <a:ln w="5715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sap ExtraBold" pitchFamily="2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0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6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7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8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9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0.42854</cdr:x>
      <cdr:y>0.16059</cdr:y>
    </cdr:from>
    <cdr:to>
      <cdr:x>0.57146</cdr:x>
      <cdr:y>0.89386</cdr:y>
    </cdr:to>
    <cdr:sp macro="" textlink="">
      <cdr:nvSpPr>
        <cdr:cNvPr id="2" name="Rectángulo 1"/>
        <cdr:cNvSpPr/>
      </cdr:nvSpPr>
      <cdr:spPr>
        <a:xfrm xmlns:a="http://schemas.openxmlformats.org/drawingml/2006/main">
          <a:off x="1727135" y="504866"/>
          <a:ext cx="576007" cy="230518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75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0.63303</cdr:x>
      <cdr:y>0.23891</cdr:y>
    </cdr:from>
    <cdr:to>
      <cdr:x>0.83312</cdr:x>
      <cdr:y>0.87128</cdr:y>
    </cdr:to>
    <cdr:sp macro="" textlink="">
      <cdr:nvSpPr>
        <cdr:cNvPr id="2" name="Rectángulo 1"/>
        <cdr:cNvSpPr/>
      </cdr:nvSpPr>
      <cdr:spPr>
        <a:xfrm xmlns:a="http://schemas.openxmlformats.org/drawingml/2006/main">
          <a:off x="2551288" y="704719"/>
          <a:ext cx="806418" cy="186528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75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0.63303</cdr:x>
      <cdr:y>0.19924</cdr:y>
    </cdr:from>
    <cdr:to>
      <cdr:x>0.83312</cdr:x>
      <cdr:y>0.87128</cdr:y>
    </cdr:to>
    <cdr:sp macro="" textlink="">
      <cdr:nvSpPr>
        <cdr:cNvPr id="2" name="Rectángulo 1"/>
        <cdr:cNvSpPr/>
      </cdr:nvSpPr>
      <cdr:spPr>
        <a:xfrm xmlns:a="http://schemas.openxmlformats.org/drawingml/2006/main">
          <a:off x="2551288" y="587682"/>
          <a:ext cx="806418" cy="198231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75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0.16785</cdr:x>
      <cdr:y>0.1981</cdr:y>
    </cdr:from>
    <cdr:to>
      <cdr:x>0.36794</cdr:x>
      <cdr:y>0.87596</cdr:y>
    </cdr:to>
    <cdr:sp macro="" textlink="">
      <cdr:nvSpPr>
        <cdr:cNvPr id="2" name="Rectángulo 1"/>
        <cdr:cNvSpPr/>
      </cdr:nvSpPr>
      <cdr:spPr>
        <a:xfrm xmlns:a="http://schemas.openxmlformats.org/drawingml/2006/main">
          <a:off x="676480" y="584331"/>
          <a:ext cx="806418" cy="1999478"/>
        </a:xfrm>
        <a:prstGeom xmlns:a="http://schemas.openxmlformats.org/drawingml/2006/main" prst="rect">
          <a:avLst/>
        </a:prstGeom>
        <a:solidFill xmlns:a="http://schemas.openxmlformats.org/drawingml/2006/main">
          <a:srgbClr val="AD403D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42d092a753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242d092a753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42d092a753_2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242d092a753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4659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42d092a753_2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242d092a753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3900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42d092a753_2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242d092a753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7380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42d092a753_2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242d092a753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16582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42d092a753_2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242d092a753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64479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42d092a753_2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242d092a753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40688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42d092a753_2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242d092a753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23637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42d092a753_2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242d092a753_2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42d092a753_2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242d092a753_2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78207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42d092a753_2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242d092a753_2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2243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42d092a753_2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242d092a753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42d092a753_2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242d092a753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68977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42d092a753_2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242d092a753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62693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42d092a753_2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242d092a753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12497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42d092a753_2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242d092a753_2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58127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42d092a753_2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242d092a753_2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18986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42d092a753_2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242d092a753_2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73535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42d092a753_2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242d092a753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60176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42d092a753_2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242d092a753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44117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42d092a753_2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242d092a753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21599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42d092a753_2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242d092a753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2420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42d092a753_2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242d092a753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46759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42d092a753_2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242d092a753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28950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42d092a753_2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242d092a753_2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8080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42d092a753_2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242d092a753_2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91726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42d092a753_2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242d092a753_2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48180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42d092a753_2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242d092a753_2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47127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42d092a753_2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242d092a753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09149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42d092a753_2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242d092a753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67860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42d092a753_2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242d092a753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95538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42d092a753_2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242d092a753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16499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42d092a753_2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242d092a753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3159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42d092a753_2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242d092a753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37895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42d092a753_2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242d092a753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41163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42d092a753_2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242d092a753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93788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42d092a753_2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242d092a753_2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24572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42d092a753_2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242d092a753_2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03264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42d092a753_2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242d092a753_2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416901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42d092a753_2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242d092a753_2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357946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42d092a753_2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242d092a753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638416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42d092a753_2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242d092a753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251774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42d092a753_2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242d092a753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276348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42d092a753_2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242d092a753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6819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42d092a753_2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242d092a753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81424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42d092a753_2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242d092a753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483106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42d092a753_2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242d092a753_2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309635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42d092a753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242d092a753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3320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42d092a753_2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242d092a753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9421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42d092a753_2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242d092a753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0612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42d092a753_2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242d092a753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3047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42d092a753_2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242d092a753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9362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82954" y="3626719"/>
            <a:ext cx="889495" cy="994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24780" y="4205002"/>
            <a:ext cx="1892933" cy="1411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2742" y="-391326"/>
            <a:ext cx="1892933" cy="1411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>
            <a:spLocks noGrp="1"/>
          </p:cNvSpPr>
          <p:nvPr>
            <p:ph type="ctrTitle"/>
          </p:nvPr>
        </p:nvSpPr>
        <p:spPr>
          <a:xfrm>
            <a:off x="342900" y="1065213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2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>
            <a:spLocks noGrp="1"/>
          </p:cNvSpPr>
          <p:nvPr>
            <p:ph type="title"/>
          </p:nvPr>
        </p:nvSpPr>
        <p:spPr>
          <a:xfrm>
            <a:off x="361156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body" idx="1"/>
          </p:nvPr>
        </p:nvSpPr>
        <p:spPr>
          <a:xfrm>
            <a:off x="361156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30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/>
          </a:p>
        </p:txBody>
      </p:sp>
      <p:sp>
        <p:nvSpPr>
          <p:cNvPr id="109" name="Google Shape;109;p18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110" name="Google Shape;110;p1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9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16" name="Google Shape;116;p19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117" name="Google Shape;117;p1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>
            <a:spLocks noGrp="1"/>
          </p:cNvSpPr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4222344">
            <a:off x="-657121" y="-7559788"/>
            <a:ext cx="10610642" cy="1882533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pic>
        <p:nvPicPr>
          <p:cNvPr id="24" name="Google Shape;24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594061">
            <a:off x="7225262" y="2960234"/>
            <a:ext cx="1410254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338610">
            <a:off x="7162757" y="341657"/>
            <a:ext cx="1375729" cy="1203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pic>
        <p:nvPicPr>
          <p:cNvPr id="29" name="Google Shape;29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73369">
            <a:off x="6607568" y="206432"/>
            <a:ext cx="2139073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251233">
            <a:off x="27175" y="2675225"/>
            <a:ext cx="1826933" cy="1803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8530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pic>
        <p:nvPicPr>
          <p:cNvPr id="34" name="Google Shape;34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3625" y="3233591"/>
            <a:ext cx="2252175" cy="58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85521">
            <a:off x="7463426" y="150116"/>
            <a:ext cx="1319653" cy="1223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pic>
        <p:nvPicPr>
          <p:cNvPr id="42" name="Google Shape;4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62259">
            <a:off x="303542" y="3828603"/>
            <a:ext cx="1715645" cy="1063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52651" y="99328"/>
            <a:ext cx="1020320" cy="994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170884">
            <a:off x="8075155" y="211738"/>
            <a:ext cx="889495" cy="994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pic>
        <p:nvPicPr>
          <p:cNvPr id="48" name="Google Shape;48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52024" y="151759"/>
            <a:ext cx="2177601" cy="162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2885" y="112942"/>
            <a:ext cx="3108025" cy="1700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31176" y="334100"/>
            <a:ext cx="1389975" cy="125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pic>
        <p:nvPicPr>
          <p:cNvPr id="53" name="Google Shape;53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36185" y="792921"/>
            <a:ext cx="5671630" cy="3557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166699">
            <a:off x="919801" y="863718"/>
            <a:ext cx="565259" cy="53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166710">
            <a:off x="1049522" y="1742978"/>
            <a:ext cx="305818" cy="288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203900">
            <a:off x="6980897" y="3822345"/>
            <a:ext cx="636585" cy="707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lita One"/>
              <a:buChar char="●"/>
              <a:defRPr sz="18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lita One"/>
              <a:buChar char="○"/>
              <a:defRPr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marR="0" lvl="0" indent="-330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13" Type="http://schemas.openxmlformats.org/officeDocument/2006/relationships/image" Target="../media/image40.jpg"/><Relationship Id="rId3" Type="http://schemas.openxmlformats.org/officeDocument/2006/relationships/image" Target="../media/image21.jpg"/><Relationship Id="rId7" Type="http://schemas.openxmlformats.org/officeDocument/2006/relationships/image" Target="../media/image35.jpg"/><Relationship Id="rId12" Type="http://schemas.openxmlformats.org/officeDocument/2006/relationships/image" Target="../media/image3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11" Type="http://schemas.openxmlformats.org/officeDocument/2006/relationships/image" Target="../media/image38.jpg"/><Relationship Id="rId5" Type="http://schemas.openxmlformats.org/officeDocument/2006/relationships/image" Target="../media/image24.png"/><Relationship Id="rId15" Type="http://schemas.openxmlformats.org/officeDocument/2006/relationships/image" Target="../media/image42.jpg"/><Relationship Id="rId10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openxmlformats.org/officeDocument/2006/relationships/image" Target="../media/image37.png"/><Relationship Id="rId1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44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1.xml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2.xml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3.xml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51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png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png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4.xml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5.xml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6.xml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58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7.jp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png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6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png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png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png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7.xml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8.xml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9.xml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10.xml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68.png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openxmlformats.org/officeDocument/2006/relationships/image" Target="../media/image6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68.png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8.png"/><Relationship Id="rId5" Type="http://schemas.openxmlformats.org/officeDocument/2006/relationships/image" Target="../media/image70.jpg"/><Relationship Id="rId4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openxmlformats.org/officeDocument/2006/relationships/image" Target="../media/image7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68.png"/><Relationship Id="rId4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openxmlformats.org/officeDocument/2006/relationships/image" Target="../media/image7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68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openxmlformats.org/officeDocument/2006/relationships/image" Target="../media/image7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68.png"/><Relationship Id="rId4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openxmlformats.org/officeDocument/2006/relationships/image" Target="../media/image7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68.png"/><Relationship Id="rId4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11.xml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12.xml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openxmlformats.org/officeDocument/2006/relationships/chart" Target="../charts/chart13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7.png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14.xml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80.png"/><Relationship Id="rId4" Type="http://schemas.openxmlformats.org/officeDocument/2006/relationships/image" Target="../media/image19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9.jp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80.png"/><Relationship Id="rId4" Type="http://schemas.openxmlformats.org/officeDocument/2006/relationships/image" Target="../media/image1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7" Type="http://schemas.openxmlformats.org/officeDocument/2006/relationships/image" Target="../media/image82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80.png"/><Relationship Id="rId4" Type="http://schemas.openxmlformats.org/officeDocument/2006/relationships/image" Target="../media/image1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7" Type="http://schemas.openxmlformats.org/officeDocument/2006/relationships/image" Target="../media/image8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8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7" Type="http://schemas.openxmlformats.org/officeDocument/2006/relationships/image" Target="../media/image84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80.png"/><Relationship Id="rId4" Type="http://schemas.openxmlformats.org/officeDocument/2006/relationships/image" Target="../media/image1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15.xml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1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980" y="294808"/>
            <a:ext cx="3263887" cy="327887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499035" y="446195"/>
            <a:ext cx="2054499" cy="1913742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1457" y="2407711"/>
            <a:ext cx="1193729" cy="1111945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099317" y="3249311"/>
            <a:ext cx="1783885" cy="1661668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5889191" y="3195473"/>
            <a:ext cx="2150407" cy="2003079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6363104" y="353177"/>
            <a:ext cx="1748639" cy="1628838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7512520" y="2249599"/>
            <a:ext cx="1314647" cy="1224578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832" y="3829050"/>
            <a:ext cx="1102598" cy="9336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5240780" y="3549397"/>
            <a:ext cx="2438079" cy="227104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690" y="-439478"/>
            <a:ext cx="2054499" cy="191374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23016" y="2373456"/>
            <a:ext cx="1193729" cy="111194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267801" y="3826312"/>
            <a:ext cx="1783885" cy="166166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283805" y="-139051"/>
            <a:ext cx="1193729" cy="111194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8386464" y="2640060"/>
            <a:ext cx="1193729" cy="1111945"/>
          </a:xfrm>
          <a:prstGeom prst="rect">
            <a:avLst/>
          </a:prstGeom>
        </p:spPr>
      </p:pic>
      <p:sp>
        <p:nvSpPr>
          <p:cNvPr id="2" name="Rectángulo redondeado 1"/>
          <p:cNvSpPr/>
          <p:nvPr/>
        </p:nvSpPr>
        <p:spPr>
          <a:xfrm>
            <a:off x="277091" y="378783"/>
            <a:ext cx="6981852" cy="4512314"/>
          </a:xfrm>
          <a:prstGeom prst="roundRect">
            <a:avLst>
              <a:gd name="adj" fmla="val 4167"/>
            </a:avLst>
          </a:prstGeom>
          <a:solidFill>
            <a:srgbClr val="F8EACD"/>
          </a:solidFill>
          <a:ln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sap Medium" pitchFamily="2" charset="0"/>
            </a:endParaRPr>
          </a:p>
        </p:txBody>
      </p:sp>
      <p:sp>
        <p:nvSpPr>
          <p:cNvPr id="19" name="Rectángulo redondeado 18"/>
          <p:cNvSpPr/>
          <p:nvPr/>
        </p:nvSpPr>
        <p:spPr>
          <a:xfrm>
            <a:off x="501796" y="590864"/>
            <a:ext cx="8642204" cy="641282"/>
          </a:xfrm>
          <a:prstGeom prst="roundRect">
            <a:avLst>
              <a:gd name="adj" fmla="val 0"/>
            </a:avLst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283869"/>
              </a:solidFill>
            </a:endParaRPr>
          </a:p>
        </p:txBody>
      </p:sp>
      <p:sp>
        <p:nvSpPr>
          <p:cNvPr id="4" name="Elipse 3"/>
          <p:cNvSpPr/>
          <p:nvPr/>
        </p:nvSpPr>
        <p:spPr>
          <a:xfrm>
            <a:off x="74581" y="211869"/>
            <a:ext cx="1620982" cy="1503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0" y="92473"/>
            <a:ext cx="818180" cy="1567891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75" y="717606"/>
            <a:ext cx="1580930" cy="387798"/>
          </a:xfrm>
          <a:prstGeom prst="rect">
            <a:avLst/>
          </a:prstGeom>
        </p:spPr>
      </p:pic>
      <p:sp>
        <p:nvSpPr>
          <p:cNvPr id="22" name="Google Shape;165;p23"/>
          <p:cNvSpPr txBox="1"/>
          <p:nvPr/>
        </p:nvSpPr>
        <p:spPr>
          <a:xfrm>
            <a:off x="709738" y="2435060"/>
            <a:ext cx="4077237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000" b="1" dirty="0" err="1">
                <a:solidFill>
                  <a:srgbClr val="283869"/>
                </a:solidFill>
                <a:latin typeface="Asap Black" pitchFamily="2" charset="0"/>
              </a:rPr>
              <a:t>más</a:t>
            </a:r>
            <a:r>
              <a:rPr lang="en-US" sz="3000" b="1" dirty="0">
                <a:solidFill>
                  <a:srgbClr val="283869"/>
                </a:solidFill>
                <a:latin typeface="Asap Black" pitchFamily="2" charset="0"/>
              </a:rPr>
              <a:t> de 4.500 </a:t>
            </a:r>
            <a:r>
              <a:rPr lang="en-US" sz="3000" b="1" dirty="0" err="1">
                <a:solidFill>
                  <a:srgbClr val="283869"/>
                </a:solidFill>
                <a:latin typeface="Asap Black" pitchFamily="2" charset="0"/>
              </a:rPr>
              <a:t>familias</a:t>
            </a:r>
            <a:r>
              <a:rPr lang="en-US" sz="3000" b="1" dirty="0">
                <a:solidFill>
                  <a:srgbClr val="283869"/>
                </a:solidFill>
                <a:latin typeface="Asap Black" pitchFamily="2" charset="0"/>
              </a:rPr>
              <a:t> </a:t>
            </a:r>
          </a:p>
        </p:txBody>
      </p:sp>
      <p:sp>
        <p:nvSpPr>
          <p:cNvPr id="26" name="Google Shape;165;p23"/>
          <p:cNvSpPr txBox="1"/>
          <p:nvPr/>
        </p:nvSpPr>
        <p:spPr>
          <a:xfrm>
            <a:off x="709738" y="2126985"/>
            <a:ext cx="4732449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400" dirty="0">
                <a:solidFill>
                  <a:srgbClr val="283869"/>
                </a:solidFill>
                <a:latin typeface="Asap" pitchFamily="2" charset="0"/>
              </a:rPr>
              <a:t>Beneficiamos a </a:t>
            </a:r>
            <a:endParaRPr lang="en-US" sz="3000" b="1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27" name="Google Shape;165;p23"/>
          <p:cNvSpPr txBox="1"/>
          <p:nvPr/>
        </p:nvSpPr>
        <p:spPr>
          <a:xfrm>
            <a:off x="709737" y="2828330"/>
            <a:ext cx="4499571" cy="1218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200" dirty="0" smtClean="0">
                <a:solidFill>
                  <a:srgbClr val="283869"/>
                </a:solidFill>
                <a:latin typeface="Asap" pitchFamily="2" charset="0"/>
              </a:rPr>
              <a:t>con </a:t>
            </a:r>
            <a:r>
              <a:rPr lang="es-ES" sz="2200" dirty="0">
                <a:solidFill>
                  <a:srgbClr val="283869"/>
                </a:solidFill>
                <a:latin typeface="Asap" pitchFamily="2" charset="0"/>
              </a:rPr>
              <a:t>asistencia técnica y talleres generales con el proyecto de apoyos pedagógicos en el </a:t>
            </a:r>
            <a:r>
              <a:rPr lang="es-ES" sz="2200" dirty="0" smtClean="0">
                <a:solidFill>
                  <a:srgbClr val="283869"/>
                </a:solidFill>
                <a:latin typeface="Asap" pitchFamily="2" charset="0"/>
              </a:rPr>
              <a:t>desarrollo </a:t>
            </a:r>
            <a:r>
              <a:rPr lang="es-ES" sz="2200" dirty="0">
                <a:solidFill>
                  <a:srgbClr val="283869"/>
                </a:solidFill>
                <a:latin typeface="Asap" pitchFamily="2" charset="0"/>
              </a:rPr>
              <a:t>de la </a:t>
            </a:r>
            <a:r>
              <a:rPr lang="es-ES" sz="2200" b="1" dirty="0">
                <a:solidFill>
                  <a:srgbClr val="283869"/>
                </a:solidFill>
                <a:latin typeface="Asap" pitchFamily="2" charset="0"/>
              </a:rPr>
              <a:t>educación inclusiva</a:t>
            </a:r>
            <a:r>
              <a:rPr lang="es-ES" sz="2200" dirty="0">
                <a:solidFill>
                  <a:srgbClr val="283869"/>
                </a:solidFill>
                <a:latin typeface="Asap" pitchFamily="2" charset="0"/>
              </a:rPr>
              <a:t>.</a:t>
            </a:r>
            <a:endParaRPr lang="en-US" sz="2200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21" name="Elipse 20"/>
          <p:cNvSpPr/>
          <p:nvPr/>
        </p:nvSpPr>
        <p:spPr>
          <a:xfrm>
            <a:off x="5439557" y="1440056"/>
            <a:ext cx="3581245" cy="3460586"/>
          </a:xfrm>
          <a:prstGeom prst="ellipse">
            <a:avLst/>
          </a:prstGeom>
          <a:blipFill>
            <a:blip r:embed="rId7"/>
            <a:stretch>
              <a:fillRect l="-39480" r="-10466"/>
            </a:stretch>
          </a:blipFill>
          <a:ln w="44450"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Google Shape;165;p23"/>
          <p:cNvSpPr txBox="1"/>
          <p:nvPr/>
        </p:nvSpPr>
        <p:spPr>
          <a:xfrm>
            <a:off x="1841840" y="743939"/>
            <a:ext cx="5252811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solidFill>
                  <a:srgbClr val="435DAF"/>
                </a:solidFill>
                <a:latin typeface="Titan One" panose="02000000000000000000" pitchFamily="2" charset="0"/>
                <a:sym typeface="Lilita One"/>
              </a:rPr>
              <a:t>LE CUMPLIMOS A PASTO</a:t>
            </a:r>
            <a:endParaRPr sz="2800" dirty="0">
              <a:solidFill>
                <a:srgbClr val="435DAF"/>
              </a:solidFill>
              <a:latin typeface="Titan On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68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5240780" y="3549397"/>
            <a:ext cx="2438079" cy="227104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690" y="-439478"/>
            <a:ext cx="2054499" cy="191374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23016" y="2373456"/>
            <a:ext cx="1193729" cy="111194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267801" y="3826312"/>
            <a:ext cx="1783885" cy="166166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283805" y="-139051"/>
            <a:ext cx="1193729" cy="111194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8386464" y="2640060"/>
            <a:ext cx="1193729" cy="1111945"/>
          </a:xfrm>
          <a:prstGeom prst="rect">
            <a:avLst/>
          </a:prstGeom>
        </p:spPr>
      </p:pic>
      <p:sp>
        <p:nvSpPr>
          <p:cNvPr id="2" name="Rectángulo redondeado 1"/>
          <p:cNvSpPr/>
          <p:nvPr/>
        </p:nvSpPr>
        <p:spPr>
          <a:xfrm>
            <a:off x="277091" y="378783"/>
            <a:ext cx="6981852" cy="4512314"/>
          </a:xfrm>
          <a:prstGeom prst="roundRect">
            <a:avLst>
              <a:gd name="adj" fmla="val 4167"/>
            </a:avLst>
          </a:prstGeom>
          <a:solidFill>
            <a:srgbClr val="F8EACD"/>
          </a:solidFill>
          <a:ln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sap Medium" pitchFamily="2" charset="0"/>
            </a:endParaRPr>
          </a:p>
        </p:txBody>
      </p:sp>
      <p:sp>
        <p:nvSpPr>
          <p:cNvPr id="19" name="Rectángulo redondeado 18"/>
          <p:cNvSpPr/>
          <p:nvPr/>
        </p:nvSpPr>
        <p:spPr>
          <a:xfrm>
            <a:off x="501796" y="590864"/>
            <a:ext cx="8642204" cy="641282"/>
          </a:xfrm>
          <a:prstGeom prst="roundRect">
            <a:avLst>
              <a:gd name="adj" fmla="val 0"/>
            </a:avLst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283869"/>
              </a:solidFill>
            </a:endParaRPr>
          </a:p>
        </p:txBody>
      </p:sp>
      <p:sp>
        <p:nvSpPr>
          <p:cNvPr id="4" name="Elipse 3"/>
          <p:cNvSpPr/>
          <p:nvPr/>
        </p:nvSpPr>
        <p:spPr>
          <a:xfrm>
            <a:off x="74581" y="211869"/>
            <a:ext cx="1620982" cy="1503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0" y="92473"/>
            <a:ext cx="818180" cy="1567891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75" y="717606"/>
            <a:ext cx="1580930" cy="387798"/>
          </a:xfrm>
          <a:prstGeom prst="rect">
            <a:avLst/>
          </a:prstGeom>
        </p:spPr>
      </p:pic>
      <p:sp>
        <p:nvSpPr>
          <p:cNvPr id="3" name="Rectángulo redondeado 2"/>
          <p:cNvSpPr/>
          <p:nvPr/>
        </p:nvSpPr>
        <p:spPr>
          <a:xfrm>
            <a:off x="2236938" y="3777741"/>
            <a:ext cx="2972566" cy="913415"/>
          </a:xfrm>
          <a:prstGeom prst="roundRect">
            <a:avLst/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Google Shape;165;p23"/>
          <p:cNvSpPr txBox="1"/>
          <p:nvPr/>
        </p:nvSpPr>
        <p:spPr>
          <a:xfrm>
            <a:off x="709739" y="4099805"/>
            <a:ext cx="147176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800" dirty="0">
                <a:solidFill>
                  <a:srgbClr val="283869"/>
                </a:solidFill>
                <a:latin typeface="Asap Black" pitchFamily="2" charset="0"/>
              </a:rPr>
              <a:t>I</a:t>
            </a:r>
            <a:r>
              <a:rPr lang="es-ES" sz="2800" dirty="0" smtClean="0">
                <a:solidFill>
                  <a:srgbClr val="283869"/>
                </a:solidFill>
                <a:latin typeface="Asap Black" pitchFamily="2" charset="0"/>
              </a:rPr>
              <a:t>nversión</a:t>
            </a:r>
            <a:endParaRPr lang="en-US" sz="2800" b="1" dirty="0">
              <a:solidFill>
                <a:srgbClr val="283869"/>
              </a:solidFill>
              <a:latin typeface="Asap Black" pitchFamily="2" charset="0"/>
            </a:endParaRPr>
          </a:p>
        </p:txBody>
      </p:sp>
      <p:sp>
        <p:nvSpPr>
          <p:cNvPr id="25" name="Google Shape;165;p23"/>
          <p:cNvSpPr txBox="1"/>
          <p:nvPr/>
        </p:nvSpPr>
        <p:spPr>
          <a:xfrm>
            <a:off x="2472247" y="3900232"/>
            <a:ext cx="268325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 err="1" smtClean="0">
                <a:solidFill>
                  <a:schemeClr val="bg1"/>
                </a:solidFill>
                <a:latin typeface="Asap Black" pitchFamily="2" charset="0"/>
              </a:rPr>
              <a:t>Más</a:t>
            </a:r>
            <a:r>
              <a:rPr lang="en-US" sz="2800" b="1" dirty="0" smtClean="0">
                <a:solidFill>
                  <a:schemeClr val="bg1"/>
                </a:solidFill>
                <a:latin typeface="Asap Black" pitchFamily="2" charset="0"/>
              </a:rPr>
              <a:t> de</a:t>
            </a:r>
          </a:p>
          <a:p>
            <a:pPr>
              <a:lnSpc>
                <a:spcPct val="800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Asap Black" pitchFamily="2" charset="0"/>
              </a:rPr>
              <a:t>$315 </a:t>
            </a:r>
            <a:r>
              <a:rPr lang="en-US" sz="3200" b="1" dirty="0" err="1" smtClean="0">
                <a:solidFill>
                  <a:schemeClr val="bg1"/>
                </a:solidFill>
                <a:latin typeface="Asap Black" pitchFamily="2" charset="0"/>
              </a:rPr>
              <a:t>millones</a:t>
            </a:r>
            <a:endParaRPr lang="en-US" sz="3200" b="1" dirty="0">
              <a:solidFill>
                <a:schemeClr val="bg1"/>
              </a:solidFill>
              <a:latin typeface="Titan One" panose="020B0604020202020204" charset="0"/>
            </a:endParaRPr>
          </a:p>
        </p:txBody>
      </p:sp>
      <p:sp>
        <p:nvSpPr>
          <p:cNvPr id="22" name="Google Shape;165;p23"/>
          <p:cNvSpPr txBox="1"/>
          <p:nvPr/>
        </p:nvSpPr>
        <p:spPr>
          <a:xfrm>
            <a:off x="709738" y="2132780"/>
            <a:ext cx="304990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3000" b="1" dirty="0">
                <a:solidFill>
                  <a:srgbClr val="283869"/>
                </a:solidFill>
                <a:latin typeface="Asap Black" pitchFamily="2" charset="0"/>
              </a:rPr>
              <a:t>560 niños, niñas y adolescentes </a:t>
            </a:r>
            <a:endParaRPr lang="en-US" sz="3000" b="1" dirty="0">
              <a:solidFill>
                <a:srgbClr val="283869"/>
              </a:solidFill>
              <a:latin typeface="Asap Black" pitchFamily="2" charset="0"/>
            </a:endParaRPr>
          </a:p>
        </p:txBody>
      </p:sp>
      <p:sp>
        <p:nvSpPr>
          <p:cNvPr id="26" name="Google Shape;165;p23"/>
          <p:cNvSpPr txBox="1"/>
          <p:nvPr/>
        </p:nvSpPr>
        <p:spPr>
          <a:xfrm>
            <a:off x="709739" y="1764249"/>
            <a:ext cx="42854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400" dirty="0" smtClean="0">
                <a:solidFill>
                  <a:srgbClr val="283869"/>
                </a:solidFill>
                <a:latin typeface="Asap" pitchFamily="2" charset="0"/>
              </a:rPr>
              <a:t>Beneficiamos a más de</a:t>
            </a:r>
            <a:endParaRPr lang="en-US" sz="3000" b="1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27" name="Google Shape;165;p23"/>
          <p:cNvSpPr txBox="1"/>
          <p:nvPr/>
        </p:nvSpPr>
        <p:spPr>
          <a:xfrm>
            <a:off x="709740" y="2846591"/>
            <a:ext cx="3872094" cy="872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100" dirty="0">
                <a:solidFill>
                  <a:srgbClr val="283869"/>
                </a:solidFill>
                <a:latin typeface="Asap" pitchFamily="2" charset="0"/>
              </a:rPr>
              <a:t>con el programa de prevención y erradicación progresiva del trabajo infantil.</a:t>
            </a:r>
            <a:endParaRPr lang="en-US" sz="2100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21" name="Elipse 20"/>
          <p:cNvSpPr/>
          <p:nvPr/>
        </p:nvSpPr>
        <p:spPr>
          <a:xfrm>
            <a:off x="5439557" y="1440056"/>
            <a:ext cx="3581245" cy="3460586"/>
          </a:xfrm>
          <a:prstGeom prst="ellipse">
            <a:avLst/>
          </a:prstGeom>
          <a:blipFill>
            <a:blip r:embed="rId7"/>
            <a:srcRect/>
            <a:stretch>
              <a:fillRect l="-19583" r="-24973"/>
            </a:stretch>
          </a:blipFill>
          <a:ln w="44450"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Google Shape;165;p23"/>
          <p:cNvSpPr txBox="1"/>
          <p:nvPr/>
        </p:nvSpPr>
        <p:spPr>
          <a:xfrm>
            <a:off x="1841840" y="743939"/>
            <a:ext cx="5252811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solidFill>
                  <a:srgbClr val="435DAF"/>
                </a:solidFill>
                <a:latin typeface="Titan One" panose="02000000000000000000" pitchFamily="2" charset="0"/>
                <a:sym typeface="Lilita One"/>
              </a:rPr>
              <a:t>LE CUMPLIMOS A PASTO</a:t>
            </a:r>
            <a:endParaRPr sz="2800" dirty="0">
              <a:solidFill>
                <a:srgbClr val="435DAF"/>
              </a:solidFill>
              <a:latin typeface="Titan On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44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5240780" y="3549397"/>
            <a:ext cx="2438079" cy="227104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690" y="-439478"/>
            <a:ext cx="2054499" cy="191374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23016" y="2373456"/>
            <a:ext cx="1193729" cy="111194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267801" y="3826312"/>
            <a:ext cx="1783885" cy="166166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283805" y="-139051"/>
            <a:ext cx="1193729" cy="111194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8386464" y="2640060"/>
            <a:ext cx="1193729" cy="1111945"/>
          </a:xfrm>
          <a:prstGeom prst="rect">
            <a:avLst/>
          </a:prstGeom>
        </p:spPr>
      </p:pic>
      <p:sp>
        <p:nvSpPr>
          <p:cNvPr id="2" name="Rectángulo redondeado 1"/>
          <p:cNvSpPr/>
          <p:nvPr/>
        </p:nvSpPr>
        <p:spPr>
          <a:xfrm>
            <a:off x="277091" y="378783"/>
            <a:ext cx="6981852" cy="4512314"/>
          </a:xfrm>
          <a:prstGeom prst="roundRect">
            <a:avLst>
              <a:gd name="adj" fmla="val 4167"/>
            </a:avLst>
          </a:prstGeom>
          <a:solidFill>
            <a:srgbClr val="F8EACD"/>
          </a:solidFill>
          <a:ln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sap Medium" pitchFamily="2" charset="0"/>
            </a:endParaRPr>
          </a:p>
        </p:txBody>
      </p:sp>
      <p:sp>
        <p:nvSpPr>
          <p:cNvPr id="19" name="Rectángulo redondeado 18"/>
          <p:cNvSpPr/>
          <p:nvPr/>
        </p:nvSpPr>
        <p:spPr>
          <a:xfrm>
            <a:off x="501796" y="590864"/>
            <a:ext cx="8642204" cy="641282"/>
          </a:xfrm>
          <a:prstGeom prst="roundRect">
            <a:avLst>
              <a:gd name="adj" fmla="val 0"/>
            </a:avLst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283869"/>
              </a:solidFill>
            </a:endParaRPr>
          </a:p>
        </p:txBody>
      </p:sp>
      <p:sp>
        <p:nvSpPr>
          <p:cNvPr id="4" name="Elipse 3"/>
          <p:cNvSpPr/>
          <p:nvPr/>
        </p:nvSpPr>
        <p:spPr>
          <a:xfrm>
            <a:off x="74581" y="211869"/>
            <a:ext cx="1620982" cy="1503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0" y="92473"/>
            <a:ext cx="818180" cy="1567891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75" y="717606"/>
            <a:ext cx="1580930" cy="387798"/>
          </a:xfrm>
          <a:prstGeom prst="rect">
            <a:avLst/>
          </a:prstGeom>
        </p:spPr>
      </p:pic>
      <p:sp>
        <p:nvSpPr>
          <p:cNvPr id="3" name="Rectángulo redondeado 2"/>
          <p:cNvSpPr/>
          <p:nvPr/>
        </p:nvSpPr>
        <p:spPr>
          <a:xfrm>
            <a:off x="2236937" y="3784668"/>
            <a:ext cx="3268781" cy="913415"/>
          </a:xfrm>
          <a:prstGeom prst="roundRect">
            <a:avLst/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Google Shape;165;p23"/>
          <p:cNvSpPr txBox="1"/>
          <p:nvPr/>
        </p:nvSpPr>
        <p:spPr>
          <a:xfrm>
            <a:off x="709739" y="4106732"/>
            <a:ext cx="147176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800" dirty="0">
                <a:solidFill>
                  <a:srgbClr val="283869"/>
                </a:solidFill>
                <a:latin typeface="Asap Black" pitchFamily="2" charset="0"/>
              </a:rPr>
              <a:t>I</a:t>
            </a:r>
            <a:r>
              <a:rPr lang="es-ES" sz="2800" dirty="0" smtClean="0">
                <a:solidFill>
                  <a:srgbClr val="283869"/>
                </a:solidFill>
                <a:latin typeface="Asap Black" pitchFamily="2" charset="0"/>
              </a:rPr>
              <a:t>nversión</a:t>
            </a:r>
            <a:endParaRPr lang="en-US" sz="2800" b="1" dirty="0">
              <a:solidFill>
                <a:srgbClr val="283869"/>
              </a:solidFill>
              <a:latin typeface="Asap Black" pitchFamily="2" charset="0"/>
            </a:endParaRPr>
          </a:p>
        </p:txBody>
      </p:sp>
      <p:sp>
        <p:nvSpPr>
          <p:cNvPr id="22" name="Google Shape;165;p23"/>
          <p:cNvSpPr txBox="1"/>
          <p:nvPr/>
        </p:nvSpPr>
        <p:spPr>
          <a:xfrm>
            <a:off x="709738" y="2132780"/>
            <a:ext cx="340229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3000" b="1" dirty="0" smtClean="0">
                <a:solidFill>
                  <a:srgbClr val="283869"/>
                </a:solidFill>
                <a:latin typeface="Asap Black" pitchFamily="2" charset="0"/>
              </a:rPr>
              <a:t>20.400 </a:t>
            </a:r>
            <a:r>
              <a:rPr lang="es-ES" sz="3000" b="1" dirty="0">
                <a:solidFill>
                  <a:srgbClr val="283869"/>
                </a:solidFill>
                <a:latin typeface="Asap Black" pitchFamily="2" charset="0"/>
              </a:rPr>
              <a:t>niñas, </a:t>
            </a:r>
            <a:r>
              <a:rPr lang="es-ES" sz="3000" b="1" dirty="0" smtClean="0">
                <a:solidFill>
                  <a:srgbClr val="283869"/>
                </a:solidFill>
                <a:latin typeface="Asap Black" pitchFamily="2" charset="0"/>
              </a:rPr>
              <a:t>niños y adolescentes</a:t>
            </a:r>
            <a:endParaRPr lang="en-US" sz="3000" b="1" dirty="0">
              <a:solidFill>
                <a:srgbClr val="283869"/>
              </a:solidFill>
              <a:latin typeface="Asap Black" pitchFamily="2" charset="0"/>
            </a:endParaRPr>
          </a:p>
        </p:txBody>
      </p:sp>
      <p:sp>
        <p:nvSpPr>
          <p:cNvPr id="26" name="Google Shape;165;p23"/>
          <p:cNvSpPr txBox="1"/>
          <p:nvPr/>
        </p:nvSpPr>
        <p:spPr>
          <a:xfrm>
            <a:off x="709739" y="1764249"/>
            <a:ext cx="42854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400" dirty="0" smtClean="0">
                <a:solidFill>
                  <a:srgbClr val="283869"/>
                </a:solidFill>
                <a:latin typeface="Asap" pitchFamily="2" charset="0"/>
              </a:rPr>
              <a:t>Beneficiamos a más de</a:t>
            </a:r>
            <a:endParaRPr lang="en-US" sz="3000" b="1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27" name="Google Shape;165;p23"/>
          <p:cNvSpPr txBox="1"/>
          <p:nvPr/>
        </p:nvSpPr>
        <p:spPr>
          <a:xfrm>
            <a:off x="709739" y="2874299"/>
            <a:ext cx="4640225" cy="817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1900" dirty="0">
                <a:solidFill>
                  <a:srgbClr val="283869"/>
                </a:solidFill>
                <a:latin typeface="Asap" pitchFamily="2" charset="0"/>
              </a:rPr>
              <a:t>con la construcción de </a:t>
            </a:r>
            <a:r>
              <a:rPr lang="es-ES" sz="2000" b="1" dirty="0">
                <a:solidFill>
                  <a:srgbClr val="283869"/>
                </a:solidFill>
                <a:latin typeface="Asap" pitchFamily="2" charset="0"/>
              </a:rPr>
              <a:t>236 nuevas aulas en 17 nuevas sedes </a:t>
            </a:r>
            <a:r>
              <a:rPr lang="es-ES" sz="2000" b="1" dirty="0" smtClean="0">
                <a:solidFill>
                  <a:srgbClr val="283869"/>
                </a:solidFill>
                <a:latin typeface="Asap" pitchFamily="2" charset="0"/>
              </a:rPr>
              <a:t>educativas</a:t>
            </a:r>
            <a:r>
              <a:rPr lang="es-ES" sz="1900" dirty="0" smtClean="0">
                <a:solidFill>
                  <a:srgbClr val="283869"/>
                </a:solidFill>
                <a:latin typeface="Asap" pitchFamily="2" charset="0"/>
              </a:rPr>
              <a:t>. Convenio FFIE y Ministerio de Educación Nacional.</a:t>
            </a:r>
            <a:endParaRPr lang="en-US" sz="1900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21" name="Google Shape;165;p23"/>
          <p:cNvSpPr txBox="1"/>
          <p:nvPr/>
        </p:nvSpPr>
        <p:spPr>
          <a:xfrm>
            <a:off x="2349724" y="3881551"/>
            <a:ext cx="307811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 err="1" smtClean="0">
                <a:solidFill>
                  <a:schemeClr val="bg1"/>
                </a:solidFill>
                <a:latin typeface="Asap Black" pitchFamily="2" charset="0"/>
              </a:rPr>
              <a:t>Más</a:t>
            </a:r>
            <a:r>
              <a:rPr lang="en-US" sz="2800" b="1" dirty="0" smtClean="0">
                <a:solidFill>
                  <a:schemeClr val="bg1"/>
                </a:solidFill>
                <a:latin typeface="Asap Black" pitchFamily="2" charset="0"/>
              </a:rPr>
              <a:t> de </a:t>
            </a:r>
          </a:p>
          <a:p>
            <a:pPr>
              <a:lnSpc>
                <a:spcPct val="800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Asap Black" panose="020B0604020202020204" charset="0"/>
              </a:rPr>
              <a:t>$95.000 </a:t>
            </a:r>
            <a:r>
              <a:rPr lang="en-US" sz="3200" b="1" dirty="0" err="1" smtClean="0">
                <a:solidFill>
                  <a:schemeClr val="bg1"/>
                </a:solidFill>
                <a:latin typeface="Asap Black" panose="020B0604020202020204" charset="0"/>
              </a:rPr>
              <a:t>millones</a:t>
            </a:r>
            <a:r>
              <a:rPr lang="en-US" sz="3200" b="1" dirty="0" smtClean="0">
                <a:solidFill>
                  <a:schemeClr val="bg1"/>
                </a:solidFill>
                <a:latin typeface="Asap Black" panose="020B0604020202020204" charset="0"/>
              </a:rPr>
              <a:t> </a:t>
            </a:r>
            <a:endParaRPr lang="en-US" sz="3200" b="1" dirty="0">
              <a:solidFill>
                <a:schemeClr val="bg1"/>
              </a:solidFill>
              <a:latin typeface="Asap Black" panose="020B0604020202020204" charset="0"/>
            </a:endParaRPr>
          </a:p>
        </p:txBody>
      </p:sp>
      <p:sp>
        <p:nvSpPr>
          <p:cNvPr id="25" name="Elipse 24"/>
          <p:cNvSpPr/>
          <p:nvPr/>
        </p:nvSpPr>
        <p:spPr>
          <a:xfrm>
            <a:off x="5427841" y="1440056"/>
            <a:ext cx="3592961" cy="3460586"/>
          </a:xfrm>
          <a:prstGeom prst="ellipse">
            <a:avLst/>
          </a:prstGeom>
          <a:blipFill>
            <a:blip r:embed="rId7"/>
            <a:srcRect/>
            <a:stretch>
              <a:fillRect l="-7239" t="200" r="-33263" b="-200"/>
            </a:stretch>
          </a:blipFill>
          <a:ln w="44450"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Google Shape;165;p23"/>
          <p:cNvSpPr txBox="1"/>
          <p:nvPr/>
        </p:nvSpPr>
        <p:spPr>
          <a:xfrm>
            <a:off x="1841840" y="743939"/>
            <a:ext cx="5252811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solidFill>
                  <a:srgbClr val="435DAF"/>
                </a:solidFill>
                <a:latin typeface="Titan One" panose="02000000000000000000" pitchFamily="2" charset="0"/>
                <a:sym typeface="Lilita One"/>
              </a:rPr>
              <a:t>LE CUMPLIMOS A PASTO</a:t>
            </a:r>
            <a:endParaRPr sz="2800" dirty="0">
              <a:solidFill>
                <a:srgbClr val="435DAF"/>
              </a:solidFill>
              <a:latin typeface="Titan On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92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5240780" y="3549397"/>
            <a:ext cx="2438079" cy="227104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690" y="-439478"/>
            <a:ext cx="2054499" cy="191374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23016" y="2373456"/>
            <a:ext cx="1193729" cy="111194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267801" y="3826312"/>
            <a:ext cx="1783885" cy="166166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283805" y="-139051"/>
            <a:ext cx="1193729" cy="111194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8386464" y="2640060"/>
            <a:ext cx="1193729" cy="1111945"/>
          </a:xfrm>
          <a:prstGeom prst="rect">
            <a:avLst/>
          </a:prstGeom>
        </p:spPr>
      </p:pic>
      <p:sp>
        <p:nvSpPr>
          <p:cNvPr id="2" name="Rectángulo redondeado 1"/>
          <p:cNvSpPr/>
          <p:nvPr/>
        </p:nvSpPr>
        <p:spPr>
          <a:xfrm>
            <a:off x="277091" y="381001"/>
            <a:ext cx="8534400" cy="4512314"/>
          </a:xfrm>
          <a:prstGeom prst="roundRect">
            <a:avLst>
              <a:gd name="adj" fmla="val 4167"/>
            </a:avLst>
          </a:prstGeom>
          <a:solidFill>
            <a:srgbClr val="F8EACD"/>
          </a:solidFill>
          <a:ln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Rectángulo redondeado 18"/>
          <p:cNvSpPr/>
          <p:nvPr/>
        </p:nvSpPr>
        <p:spPr>
          <a:xfrm>
            <a:off x="501796" y="590864"/>
            <a:ext cx="8642204" cy="641282"/>
          </a:xfrm>
          <a:prstGeom prst="roundRect">
            <a:avLst>
              <a:gd name="adj" fmla="val 0"/>
            </a:avLst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283869"/>
              </a:solidFill>
            </a:endParaRPr>
          </a:p>
        </p:txBody>
      </p:sp>
      <p:sp>
        <p:nvSpPr>
          <p:cNvPr id="4" name="Elipse 3"/>
          <p:cNvSpPr/>
          <p:nvPr/>
        </p:nvSpPr>
        <p:spPr>
          <a:xfrm>
            <a:off x="74581" y="211869"/>
            <a:ext cx="1620982" cy="1503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75" y="717606"/>
            <a:ext cx="1580930" cy="387798"/>
          </a:xfrm>
          <a:prstGeom prst="rect">
            <a:avLst/>
          </a:prstGeom>
        </p:spPr>
      </p:pic>
      <p:sp>
        <p:nvSpPr>
          <p:cNvPr id="21" name="Google Shape;165;p23"/>
          <p:cNvSpPr txBox="1"/>
          <p:nvPr/>
        </p:nvSpPr>
        <p:spPr>
          <a:xfrm>
            <a:off x="472707" y="1868163"/>
            <a:ext cx="1842976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2200" dirty="0" smtClean="0">
                <a:solidFill>
                  <a:srgbClr val="283869"/>
                </a:solidFill>
                <a:latin typeface="Asap" pitchFamily="2" charset="0"/>
              </a:rPr>
              <a:t>Generamos nuevo espacio público a través de </a:t>
            </a:r>
          </a:p>
          <a:p>
            <a:pPr algn="ctr">
              <a:lnSpc>
                <a:spcPct val="90000"/>
              </a:lnSpc>
            </a:pPr>
            <a:r>
              <a:rPr lang="es-ES" sz="2400" b="1" dirty="0" smtClean="0">
                <a:solidFill>
                  <a:srgbClr val="283869"/>
                </a:solidFill>
                <a:latin typeface="Asap Black" pitchFamily="2" charset="0"/>
              </a:rPr>
              <a:t>8 </a:t>
            </a:r>
            <a:r>
              <a:rPr lang="es-ES" sz="2400" b="1" dirty="0">
                <a:solidFill>
                  <a:srgbClr val="283869"/>
                </a:solidFill>
                <a:latin typeface="Asap Black" pitchFamily="2" charset="0"/>
              </a:rPr>
              <a:t>parques </a:t>
            </a:r>
            <a:endParaRPr lang="es-ES" sz="2400" b="1" dirty="0" smtClean="0">
              <a:solidFill>
                <a:srgbClr val="283869"/>
              </a:solidFill>
              <a:latin typeface="Asap Black" pitchFamily="2" charset="0"/>
            </a:endParaRPr>
          </a:p>
          <a:p>
            <a:pPr algn="ctr">
              <a:lnSpc>
                <a:spcPct val="90000"/>
              </a:lnSpc>
            </a:pPr>
            <a:r>
              <a:rPr lang="es-ES" sz="2200" dirty="0">
                <a:solidFill>
                  <a:srgbClr val="283869"/>
                </a:solidFill>
                <a:latin typeface="Asap" pitchFamily="2" charset="0"/>
              </a:rPr>
              <a:t>u</a:t>
            </a:r>
            <a:r>
              <a:rPr lang="es-ES" sz="2200" dirty="0" smtClean="0">
                <a:solidFill>
                  <a:srgbClr val="283869"/>
                </a:solidFill>
                <a:latin typeface="Asap" pitchFamily="2" charset="0"/>
              </a:rPr>
              <a:t>bicados </a:t>
            </a:r>
          </a:p>
          <a:p>
            <a:pPr algn="ctr">
              <a:lnSpc>
                <a:spcPct val="90000"/>
              </a:lnSpc>
            </a:pPr>
            <a:r>
              <a:rPr lang="es-ES" sz="2200" dirty="0" smtClean="0">
                <a:solidFill>
                  <a:srgbClr val="283869"/>
                </a:solidFill>
                <a:latin typeface="Asap" pitchFamily="2" charset="0"/>
              </a:rPr>
              <a:t>en </a:t>
            </a:r>
            <a:r>
              <a:rPr lang="es-ES" sz="2200" dirty="0">
                <a:solidFill>
                  <a:srgbClr val="283869"/>
                </a:solidFill>
                <a:latin typeface="Asap" pitchFamily="2" charset="0"/>
              </a:rPr>
              <a:t>zonas estratégicas de </a:t>
            </a:r>
            <a:r>
              <a:rPr lang="es-ES" sz="2200" dirty="0" smtClean="0">
                <a:solidFill>
                  <a:srgbClr val="283869"/>
                </a:solidFill>
                <a:latin typeface="Asap" pitchFamily="2" charset="0"/>
              </a:rPr>
              <a:t>la ciudad.</a:t>
            </a:r>
            <a:endParaRPr lang="en-US" sz="2200" dirty="0">
              <a:solidFill>
                <a:srgbClr val="283869"/>
              </a:solidFill>
              <a:latin typeface="Asap" pitchFamily="2" charset="0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0" y="92473"/>
            <a:ext cx="818180" cy="1567891"/>
          </a:xfrm>
          <a:prstGeom prst="rect">
            <a:avLst/>
          </a:prstGeom>
        </p:spPr>
      </p:pic>
      <p:sp>
        <p:nvSpPr>
          <p:cNvPr id="25" name="Elipse 24"/>
          <p:cNvSpPr/>
          <p:nvPr/>
        </p:nvSpPr>
        <p:spPr>
          <a:xfrm>
            <a:off x="2423970" y="1358902"/>
            <a:ext cx="1432996" cy="1411068"/>
          </a:xfrm>
          <a:prstGeom prst="ellipse">
            <a:avLst/>
          </a:prstGeom>
          <a:blipFill>
            <a:blip r:embed="rId7"/>
            <a:stretch>
              <a:fillRect l="-24973" r="-24973"/>
            </a:stretch>
          </a:blipFill>
          <a:ln w="44450"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Elipse 25"/>
          <p:cNvSpPr/>
          <p:nvPr/>
        </p:nvSpPr>
        <p:spPr>
          <a:xfrm>
            <a:off x="4000122" y="1377020"/>
            <a:ext cx="1432996" cy="1411068"/>
          </a:xfrm>
          <a:prstGeom prst="ellipse">
            <a:avLst/>
          </a:prstGeom>
          <a:blipFill>
            <a:blip r:embed="rId8"/>
            <a:srcRect/>
            <a:stretch>
              <a:fillRect l="-24973" t="-8240" r="-37327"/>
            </a:stretch>
          </a:blipFill>
          <a:ln w="44450"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Elipse 26"/>
          <p:cNvSpPr/>
          <p:nvPr/>
        </p:nvSpPr>
        <p:spPr>
          <a:xfrm>
            <a:off x="5580342" y="1358902"/>
            <a:ext cx="1432996" cy="1411068"/>
          </a:xfrm>
          <a:prstGeom prst="ellipse">
            <a:avLst/>
          </a:prstGeom>
          <a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/>
            <a:stretch>
              <a:fillRect l="-22991" r="-20099"/>
            </a:stretch>
          </a:blipFill>
          <a:ln w="44450"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Elipse 28"/>
          <p:cNvSpPr/>
          <p:nvPr/>
        </p:nvSpPr>
        <p:spPr>
          <a:xfrm>
            <a:off x="7153528" y="1371545"/>
            <a:ext cx="1432996" cy="1411068"/>
          </a:xfrm>
          <a:prstGeom prst="ellipse">
            <a:avLst/>
          </a:prstGeom>
          <a:blipFill>
            <a:blip r:embed="rId11"/>
            <a:stretch>
              <a:fillRect l="-24973" r="-24973"/>
            </a:stretch>
          </a:blipFill>
          <a:ln w="44450"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Elipse 22"/>
          <p:cNvSpPr/>
          <p:nvPr/>
        </p:nvSpPr>
        <p:spPr>
          <a:xfrm>
            <a:off x="2459941" y="3127593"/>
            <a:ext cx="1432996" cy="1411068"/>
          </a:xfrm>
          <a:prstGeom prst="ellipse">
            <a:avLst/>
          </a:prstGeom>
          <a:blipFill>
            <a:blip r:embed="rId12"/>
            <a:stretch>
              <a:fillRect l="-24973" r="-24973"/>
            </a:stretch>
          </a:blipFill>
          <a:ln w="44450"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Elipse 23"/>
          <p:cNvSpPr/>
          <p:nvPr/>
        </p:nvSpPr>
        <p:spPr>
          <a:xfrm>
            <a:off x="4036093" y="3145711"/>
            <a:ext cx="1432996" cy="1411068"/>
          </a:xfrm>
          <a:prstGeom prst="ellipse">
            <a:avLst/>
          </a:prstGeom>
          <a:blipFill>
            <a:blip r:embed="rId13"/>
            <a:stretch>
              <a:fillRect l="-24973" r="-24973"/>
            </a:stretch>
          </a:blipFill>
          <a:ln w="44450"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Elipse 27"/>
          <p:cNvSpPr/>
          <p:nvPr/>
        </p:nvSpPr>
        <p:spPr>
          <a:xfrm>
            <a:off x="5616313" y="3127593"/>
            <a:ext cx="1432996" cy="1411068"/>
          </a:xfrm>
          <a:prstGeom prst="ellipse">
            <a:avLst/>
          </a:prstGeom>
          <a:blipFill>
            <a:blip r:embed="rId14"/>
            <a:srcRect/>
            <a:stretch>
              <a:fillRect l="-19172" r="-30774"/>
            </a:stretch>
          </a:blipFill>
          <a:ln w="44450"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0" name="Elipse 29"/>
          <p:cNvSpPr/>
          <p:nvPr/>
        </p:nvSpPr>
        <p:spPr>
          <a:xfrm>
            <a:off x="7189499" y="3140236"/>
            <a:ext cx="1432996" cy="1411068"/>
          </a:xfrm>
          <a:prstGeom prst="ellipse">
            <a:avLst/>
          </a:prstGeom>
          <a:blipFill>
            <a:blip r:embed="rId15"/>
            <a:stretch>
              <a:fillRect l="-24973" r="-24973"/>
            </a:stretch>
          </a:blipFill>
          <a:ln w="44450"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1" name="Google Shape;165;p23"/>
          <p:cNvSpPr txBox="1"/>
          <p:nvPr/>
        </p:nvSpPr>
        <p:spPr>
          <a:xfrm>
            <a:off x="2447561" y="2864381"/>
            <a:ext cx="1385813" cy="166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1200" dirty="0">
                <a:solidFill>
                  <a:srgbClr val="283869"/>
                </a:solidFill>
                <a:latin typeface="Asap" pitchFamily="2" charset="0"/>
              </a:rPr>
              <a:t>Mirador de Oriente </a:t>
            </a:r>
            <a:endParaRPr lang="en-US" sz="1200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32" name="Google Shape;165;p23"/>
          <p:cNvSpPr txBox="1"/>
          <p:nvPr/>
        </p:nvSpPr>
        <p:spPr>
          <a:xfrm>
            <a:off x="4023713" y="2855331"/>
            <a:ext cx="1385813" cy="166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1200" dirty="0">
                <a:solidFill>
                  <a:srgbClr val="283869"/>
                </a:solidFill>
                <a:latin typeface="Asap" pitchFamily="2" charset="0"/>
              </a:rPr>
              <a:t>Los Chilcos</a:t>
            </a:r>
            <a:endParaRPr lang="en-US" sz="1200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33" name="Google Shape;165;p23"/>
          <p:cNvSpPr txBox="1"/>
          <p:nvPr/>
        </p:nvSpPr>
        <p:spPr>
          <a:xfrm>
            <a:off x="5639904" y="2843464"/>
            <a:ext cx="1385813" cy="166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1200" dirty="0" err="1">
                <a:solidFill>
                  <a:srgbClr val="283869"/>
                </a:solidFill>
                <a:latin typeface="Asap" pitchFamily="2" charset="0"/>
              </a:rPr>
              <a:t>Sumatambo</a:t>
            </a:r>
            <a:endParaRPr lang="en-US" sz="1200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34" name="Google Shape;165;p23"/>
          <p:cNvSpPr txBox="1"/>
          <p:nvPr/>
        </p:nvSpPr>
        <p:spPr>
          <a:xfrm>
            <a:off x="7213090" y="2838054"/>
            <a:ext cx="1385813" cy="166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1200" dirty="0">
                <a:solidFill>
                  <a:srgbClr val="283869"/>
                </a:solidFill>
                <a:latin typeface="Asap" pitchFamily="2" charset="0"/>
              </a:rPr>
              <a:t>Río Pasto – Tramo 9</a:t>
            </a:r>
            <a:endParaRPr lang="en-US" sz="1200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35" name="Google Shape;165;p23"/>
          <p:cNvSpPr txBox="1"/>
          <p:nvPr/>
        </p:nvSpPr>
        <p:spPr>
          <a:xfrm>
            <a:off x="2459941" y="4629539"/>
            <a:ext cx="1439229" cy="166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1200" dirty="0">
                <a:solidFill>
                  <a:srgbClr val="283869"/>
                </a:solidFill>
                <a:latin typeface="Asap" pitchFamily="2" charset="0"/>
              </a:rPr>
              <a:t>Río Pasto – Tramo 12</a:t>
            </a:r>
            <a:endParaRPr lang="en-US" sz="1200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36" name="Google Shape;165;p23"/>
          <p:cNvSpPr txBox="1"/>
          <p:nvPr/>
        </p:nvSpPr>
        <p:spPr>
          <a:xfrm>
            <a:off x="4047305" y="4624922"/>
            <a:ext cx="1385813" cy="166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1200" dirty="0" err="1">
                <a:solidFill>
                  <a:srgbClr val="283869"/>
                </a:solidFill>
                <a:latin typeface="Asap" pitchFamily="2" charset="0"/>
              </a:rPr>
              <a:t>Chambú</a:t>
            </a:r>
            <a:endParaRPr lang="en-US" sz="1200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37" name="Google Shape;165;p23"/>
          <p:cNvSpPr txBox="1"/>
          <p:nvPr/>
        </p:nvSpPr>
        <p:spPr>
          <a:xfrm>
            <a:off x="5663496" y="4620089"/>
            <a:ext cx="1385813" cy="166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1200" dirty="0" err="1">
                <a:solidFill>
                  <a:srgbClr val="283869"/>
                </a:solidFill>
                <a:latin typeface="Asap" pitchFamily="2" charset="0"/>
              </a:rPr>
              <a:t>Jongovito</a:t>
            </a:r>
            <a:endParaRPr lang="en-US" sz="1200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38" name="Google Shape;165;p23"/>
          <p:cNvSpPr txBox="1"/>
          <p:nvPr/>
        </p:nvSpPr>
        <p:spPr>
          <a:xfrm>
            <a:off x="7236682" y="4614679"/>
            <a:ext cx="1385813" cy="166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1200" dirty="0" err="1">
                <a:solidFill>
                  <a:srgbClr val="283869"/>
                </a:solidFill>
                <a:latin typeface="Asap" pitchFamily="2" charset="0"/>
              </a:rPr>
              <a:t>Zarcillejo</a:t>
            </a:r>
            <a:endParaRPr lang="en-US" sz="1200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39" name="Google Shape;165;p23"/>
          <p:cNvSpPr txBox="1"/>
          <p:nvPr/>
        </p:nvSpPr>
        <p:spPr>
          <a:xfrm>
            <a:off x="1841840" y="743939"/>
            <a:ext cx="5252811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solidFill>
                  <a:srgbClr val="435DAF"/>
                </a:solidFill>
                <a:latin typeface="Titan One" panose="02000000000000000000" pitchFamily="2" charset="0"/>
                <a:sym typeface="Lilita One"/>
              </a:rPr>
              <a:t>LE CUMPLIMOS A PASTO</a:t>
            </a:r>
            <a:endParaRPr sz="2800" dirty="0">
              <a:solidFill>
                <a:srgbClr val="435DAF"/>
              </a:solidFill>
              <a:latin typeface="Titan On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67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5240780" y="3057560"/>
            <a:ext cx="2438079" cy="227104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7034" y="-12846"/>
            <a:ext cx="2054499" cy="191374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1457" y="2407711"/>
            <a:ext cx="1193729" cy="111194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267801" y="3576931"/>
            <a:ext cx="1783885" cy="1661668"/>
          </a:xfrm>
          <a:prstGeom prst="rect">
            <a:avLst/>
          </a:prstGeom>
        </p:spPr>
      </p:pic>
      <p:sp>
        <p:nvSpPr>
          <p:cNvPr id="155" name="Google Shape;155;p23"/>
          <p:cNvSpPr/>
          <p:nvPr/>
        </p:nvSpPr>
        <p:spPr>
          <a:xfrm>
            <a:off x="643944" y="1824535"/>
            <a:ext cx="6944306" cy="1407051"/>
          </a:xfrm>
          <a:custGeom>
            <a:avLst/>
            <a:gdLst/>
            <a:ahLst/>
            <a:cxnLst/>
            <a:rect l="l" t="t" r="r" b="b"/>
            <a:pathLst>
              <a:path w="2423656" h="413835" extrusionOk="0">
                <a:moveTo>
                  <a:pt x="48608" y="0"/>
                </a:moveTo>
                <a:lnTo>
                  <a:pt x="2375048" y="0"/>
                </a:lnTo>
                <a:cubicBezTo>
                  <a:pt x="2401893" y="0"/>
                  <a:pt x="2423656" y="21763"/>
                  <a:pt x="2423656" y="48608"/>
                </a:cubicBezTo>
                <a:lnTo>
                  <a:pt x="2423656" y="365227"/>
                </a:lnTo>
                <a:cubicBezTo>
                  <a:pt x="2423656" y="378118"/>
                  <a:pt x="2418535" y="390482"/>
                  <a:pt x="2409419" y="399598"/>
                </a:cubicBezTo>
                <a:cubicBezTo>
                  <a:pt x="2400303" y="408713"/>
                  <a:pt x="2387939" y="413835"/>
                  <a:pt x="2375048" y="413835"/>
                </a:cubicBezTo>
                <a:lnTo>
                  <a:pt x="48608" y="413835"/>
                </a:lnTo>
                <a:cubicBezTo>
                  <a:pt x="35716" y="413835"/>
                  <a:pt x="23353" y="408713"/>
                  <a:pt x="14237" y="399598"/>
                </a:cubicBezTo>
                <a:cubicBezTo>
                  <a:pt x="5121" y="390482"/>
                  <a:pt x="0" y="378118"/>
                  <a:pt x="0" y="365227"/>
                </a:cubicBezTo>
                <a:lnTo>
                  <a:pt x="0" y="48608"/>
                </a:lnTo>
                <a:cubicBezTo>
                  <a:pt x="0" y="21763"/>
                  <a:pt x="21763" y="0"/>
                  <a:pt x="48608" y="0"/>
                </a:cubicBezTo>
                <a:close/>
              </a:path>
            </a:pathLst>
          </a:custGeom>
          <a:solidFill>
            <a:srgbClr val="F8EACD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3"/>
          <p:cNvSpPr txBox="1"/>
          <p:nvPr/>
        </p:nvSpPr>
        <p:spPr>
          <a:xfrm>
            <a:off x="932753" y="1998355"/>
            <a:ext cx="562824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 smtClean="0">
                <a:solidFill>
                  <a:srgbClr val="283869"/>
                </a:solidFill>
                <a:latin typeface="Titan One" panose="02000000000000000000" pitchFamily="2" charset="0"/>
                <a:sym typeface="Lilita One"/>
              </a:rPr>
              <a:t>MADRES GESTANTES Y LACTANTES</a:t>
            </a:r>
            <a:endParaRPr sz="4000" dirty="0">
              <a:solidFill>
                <a:srgbClr val="283869"/>
              </a:solidFill>
              <a:latin typeface="Titan One" panose="02000000000000000000" pitchFamily="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200" y="139700"/>
            <a:ext cx="2885063" cy="4953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832" y="3829050"/>
            <a:ext cx="1102598" cy="933617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415020" y="609539"/>
            <a:ext cx="1193729" cy="111194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8026245" y="2640060"/>
            <a:ext cx="1193729" cy="111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69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5240780" y="3549397"/>
            <a:ext cx="2438079" cy="227104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690" y="-439478"/>
            <a:ext cx="2054499" cy="191374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23016" y="2373456"/>
            <a:ext cx="1193729" cy="111194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267801" y="3826312"/>
            <a:ext cx="1783885" cy="166166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283805" y="-139051"/>
            <a:ext cx="1193729" cy="111194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8386464" y="2640060"/>
            <a:ext cx="1193729" cy="1111945"/>
          </a:xfrm>
          <a:prstGeom prst="rect">
            <a:avLst/>
          </a:prstGeom>
        </p:spPr>
      </p:pic>
      <p:sp>
        <p:nvSpPr>
          <p:cNvPr id="21" name="Rectángulo redondeado 20"/>
          <p:cNvSpPr/>
          <p:nvPr/>
        </p:nvSpPr>
        <p:spPr>
          <a:xfrm>
            <a:off x="277091" y="378783"/>
            <a:ext cx="6981852" cy="4512314"/>
          </a:xfrm>
          <a:prstGeom prst="roundRect">
            <a:avLst>
              <a:gd name="adj" fmla="val 4167"/>
            </a:avLst>
          </a:prstGeom>
          <a:solidFill>
            <a:srgbClr val="F8EACD"/>
          </a:solidFill>
          <a:ln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sap Medium" pitchFamily="2" charset="0"/>
            </a:endParaRPr>
          </a:p>
        </p:txBody>
      </p:sp>
      <p:sp>
        <p:nvSpPr>
          <p:cNvPr id="22" name="Rectángulo redondeado 21"/>
          <p:cNvSpPr/>
          <p:nvPr/>
        </p:nvSpPr>
        <p:spPr>
          <a:xfrm>
            <a:off x="501796" y="590864"/>
            <a:ext cx="8642204" cy="641282"/>
          </a:xfrm>
          <a:prstGeom prst="roundRect">
            <a:avLst>
              <a:gd name="adj" fmla="val 0"/>
            </a:avLst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283869"/>
              </a:solidFill>
            </a:endParaRPr>
          </a:p>
        </p:txBody>
      </p:sp>
      <p:sp>
        <p:nvSpPr>
          <p:cNvPr id="23" name="Elipse 22"/>
          <p:cNvSpPr/>
          <p:nvPr/>
        </p:nvSpPr>
        <p:spPr>
          <a:xfrm>
            <a:off x="74581" y="211869"/>
            <a:ext cx="1620982" cy="1503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75" y="717606"/>
            <a:ext cx="1580930" cy="387798"/>
          </a:xfrm>
          <a:prstGeom prst="rect">
            <a:avLst/>
          </a:prstGeom>
        </p:spPr>
      </p:pic>
      <p:sp>
        <p:nvSpPr>
          <p:cNvPr id="29" name="Google Shape;165;p23"/>
          <p:cNvSpPr txBox="1"/>
          <p:nvPr/>
        </p:nvSpPr>
        <p:spPr>
          <a:xfrm>
            <a:off x="709738" y="4057545"/>
            <a:ext cx="147176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800" dirty="0">
                <a:solidFill>
                  <a:srgbClr val="283869"/>
                </a:solidFill>
                <a:latin typeface="Asap Black" pitchFamily="2" charset="0"/>
              </a:rPr>
              <a:t>I</a:t>
            </a:r>
            <a:r>
              <a:rPr lang="es-ES" sz="2800" dirty="0" smtClean="0">
                <a:solidFill>
                  <a:srgbClr val="283869"/>
                </a:solidFill>
                <a:latin typeface="Asap Black" pitchFamily="2" charset="0"/>
              </a:rPr>
              <a:t>nversión</a:t>
            </a:r>
            <a:endParaRPr lang="en-US" sz="2800" b="1" dirty="0">
              <a:solidFill>
                <a:srgbClr val="283869"/>
              </a:solidFill>
              <a:latin typeface="Asap Black" pitchFamily="2" charset="0"/>
            </a:endParaRPr>
          </a:p>
        </p:txBody>
      </p:sp>
      <p:sp>
        <p:nvSpPr>
          <p:cNvPr id="30" name="Google Shape;165;p23"/>
          <p:cNvSpPr txBox="1"/>
          <p:nvPr/>
        </p:nvSpPr>
        <p:spPr>
          <a:xfrm>
            <a:off x="709738" y="2132780"/>
            <a:ext cx="45121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b="1" dirty="0" smtClean="0">
                <a:solidFill>
                  <a:srgbClr val="283869"/>
                </a:solidFill>
                <a:latin typeface="Asap Black" pitchFamily="2" charset="0"/>
              </a:rPr>
              <a:t>2.930 </a:t>
            </a:r>
            <a:r>
              <a:rPr lang="en-US" sz="3000" b="1" dirty="0" err="1">
                <a:solidFill>
                  <a:srgbClr val="283869"/>
                </a:solidFill>
                <a:latin typeface="Asap Black" pitchFamily="2" charset="0"/>
              </a:rPr>
              <a:t>madres</a:t>
            </a:r>
            <a:r>
              <a:rPr lang="en-US" sz="3000" b="1" dirty="0">
                <a:solidFill>
                  <a:srgbClr val="283869"/>
                </a:solidFill>
                <a:latin typeface="Asap Black" pitchFamily="2" charset="0"/>
              </a:rPr>
              <a:t> </a:t>
            </a:r>
            <a:r>
              <a:rPr lang="en-US" sz="3000" b="1" dirty="0" err="1">
                <a:solidFill>
                  <a:srgbClr val="283869"/>
                </a:solidFill>
                <a:latin typeface="Asap Black" pitchFamily="2" charset="0"/>
              </a:rPr>
              <a:t>gestantes</a:t>
            </a:r>
            <a:r>
              <a:rPr lang="en-US" sz="3000" b="1" dirty="0">
                <a:solidFill>
                  <a:srgbClr val="283869"/>
                </a:solidFill>
                <a:latin typeface="Asap Black" pitchFamily="2" charset="0"/>
              </a:rPr>
              <a:t> </a:t>
            </a:r>
          </a:p>
        </p:txBody>
      </p:sp>
      <p:sp>
        <p:nvSpPr>
          <p:cNvPr id="31" name="Google Shape;165;p23"/>
          <p:cNvSpPr txBox="1"/>
          <p:nvPr/>
        </p:nvSpPr>
        <p:spPr>
          <a:xfrm>
            <a:off x="709739" y="1764249"/>
            <a:ext cx="42854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400" dirty="0" smtClean="0">
                <a:solidFill>
                  <a:srgbClr val="283869"/>
                </a:solidFill>
                <a:latin typeface="Asap" pitchFamily="2" charset="0"/>
              </a:rPr>
              <a:t>Beneficiamos a más de</a:t>
            </a:r>
            <a:endParaRPr lang="en-US" sz="3000" b="1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32" name="Google Shape;165;p23"/>
          <p:cNvSpPr txBox="1"/>
          <p:nvPr/>
        </p:nvSpPr>
        <p:spPr>
          <a:xfrm>
            <a:off x="680164" y="2550601"/>
            <a:ext cx="3846232" cy="1218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200" dirty="0" smtClean="0">
                <a:solidFill>
                  <a:srgbClr val="283869"/>
                </a:solidFill>
                <a:latin typeface="Asap" pitchFamily="2" charset="0"/>
              </a:rPr>
              <a:t>con el programa </a:t>
            </a:r>
            <a:r>
              <a:rPr lang="es-ES" sz="2200" b="1" dirty="0">
                <a:solidFill>
                  <a:srgbClr val="283869"/>
                </a:solidFill>
                <a:latin typeface="Asap" pitchFamily="2" charset="0"/>
              </a:rPr>
              <a:t>Bien Nacer </a:t>
            </a:r>
            <a:r>
              <a:rPr lang="es-ES" sz="2200" dirty="0" smtClean="0">
                <a:solidFill>
                  <a:srgbClr val="283869"/>
                </a:solidFill>
                <a:latin typeface="Asap" pitchFamily="2" charset="0"/>
              </a:rPr>
              <a:t>destacando la importancia </a:t>
            </a:r>
            <a:r>
              <a:rPr lang="es-ES" sz="2200" dirty="0">
                <a:solidFill>
                  <a:srgbClr val="283869"/>
                </a:solidFill>
                <a:latin typeface="Asap" pitchFamily="2" charset="0"/>
              </a:rPr>
              <a:t>de identificar factores de riesgo en el embarazo.</a:t>
            </a:r>
            <a:endParaRPr lang="en-US" sz="2200" dirty="0">
              <a:solidFill>
                <a:srgbClr val="283869"/>
              </a:solidFill>
              <a:latin typeface="Asap" pitchFamily="2" charset="0"/>
            </a:endParaRPr>
          </a:p>
        </p:txBody>
      </p:sp>
      <p:pic>
        <p:nvPicPr>
          <p:cNvPr id="34" name="Imagen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72" y="92473"/>
            <a:ext cx="913277" cy="1567891"/>
          </a:xfrm>
          <a:prstGeom prst="rect">
            <a:avLst/>
          </a:prstGeom>
        </p:spPr>
      </p:pic>
      <p:sp>
        <p:nvSpPr>
          <p:cNvPr id="35" name="Google Shape;165;p23"/>
          <p:cNvSpPr txBox="1"/>
          <p:nvPr/>
        </p:nvSpPr>
        <p:spPr>
          <a:xfrm>
            <a:off x="1839566" y="642593"/>
            <a:ext cx="3382338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>
                <a:solidFill>
                  <a:srgbClr val="435DAF"/>
                </a:solidFill>
                <a:latin typeface="Titan One" panose="02000000000000000000" pitchFamily="2" charset="0"/>
                <a:sym typeface="Lilita One"/>
              </a:rPr>
              <a:t>MADRES GESTANTES Y LACTANTES</a:t>
            </a:r>
            <a:endParaRPr sz="2400" dirty="0">
              <a:solidFill>
                <a:srgbClr val="435DAF"/>
              </a:solidFill>
              <a:latin typeface="Titan One" panose="02000000000000000000" pitchFamily="2" charset="0"/>
            </a:endParaRPr>
          </a:p>
        </p:txBody>
      </p:sp>
      <p:sp>
        <p:nvSpPr>
          <p:cNvPr id="24" name="Elipse 23"/>
          <p:cNvSpPr/>
          <p:nvPr/>
        </p:nvSpPr>
        <p:spPr>
          <a:xfrm>
            <a:off x="5439557" y="1440056"/>
            <a:ext cx="3581245" cy="3460586"/>
          </a:xfrm>
          <a:prstGeom prst="ellipse">
            <a:avLst/>
          </a:prstGeom>
          <a:blipFill>
            <a:blip r:embed="rId7"/>
            <a:srcRect/>
            <a:stretch>
              <a:fillRect l="-26159" t="-14389" r="-58243" b="-5405"/>
            </a:stretch>
          </a:blipFill>
          <a:ln w="44450"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Rectángulo redondeado 24"/>
          <p:cNvSpPr/>
          <p:nvPr/>
        </p:nvSpPr>
        <p:spPr>
          <a:xfrm>
            <a:off x="2236937" y="3874719"/>
            <a:ext cx="3069159" cy="913415"/>
          </a:xfrm>
          <a:prstGeom prst="roundRect">
            <a:avLst/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Google Shape;165;p23"/>
          <p:cNvSpPr txBox="1"/>
          <p:nvPr/>
        </p:nvSpPr>
        <p:spPr>
          <a:xfrm>
            <a:off x="2349724" y="3971602"/>
            <a:ext cx="285178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 err="1" smtClean="0">
                <a:solidFill>
                  <a:schemeClr val="bg1"/>
                </a:solidFill>
                <a:latin typeface="Asap Black" charset="0"/>
              </a:rPr>
              <a:t>Más</a:t>
            </a:r>
            <a:r>
              <a:rPr lang="en-US" sz="2800" b="1" dirty="0" smtClean="0">
                <a:solidFill>
                  <a:schemeClr val="bg1"/>
                </a:solidFill>
                <a:latin typeface="Asap Black" charset="0"/>
              </a:rPr>
              <a:t> de </a:t>
            </a:r>
          </a:p>
          <a:p>
            <a:pPr>
              <a:lnSpc>
                <a:spcPct val="800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Asap Black" pitchFamily="2" charset="0"/>
              </a:rPr>
              <a:t>$1.000 </a:t>
            </a:r>
            <a:r>
              <a:rPr lang="en-US" sz="3200" b="1" dirty="0" err="1" smtClean="0">
                <a:solidFill>
                  <a:schemeClr val="bg1"/>
                </a:solidFill>
                <a:latin typeface="Asap Black" pitchFamily="2" charset="0"/>
              </a:rPr>
              <a:t>millones</a:t>
            </a:r>
            <a:r>
              <a:rPr lang="en-US" sz="3200" b="1" dirty="0" smtClean="0">
                <a:solidFill>
                  <a:schemeClr val="bg1"/>
                </a:solidFill>
                <a:latin typeface="Asap Black" pitchFamily="2" charset="0"/>
              </a:rPr>
              <a:t> </a:t>
            </a:r>
            <a:endParaRPr lang="en-US" sz="3200" b="1" dirty="0">
              <a:solidFill>
                <a:schemeClr val="bg1"/>
              </a:solidFill>
              <a:latin typeface="Asap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53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5240780" y="3549397"/>
            <a:ext cx="2438079" cy="227104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690" y="-439478"/>
            <a:ext cx="2054499" cy="191374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23016" y="2373456"/>
            <a:ext cx="1193729" cy="111194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267801" y="3826312"/>
            <a:ext cx="1783885" cy="166166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283805" y="-139051"/>
            <a:ext cx="1193729" cy="111194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8386464" y="2640060"/>
            <a:ext cx="1193729" cy="1111945"/>
          </a:xfrm>
          <a:prstGeom prst="rect">
            <a:avLst/>
          </a:prstGeom>
        </p:spPr>
      </p:pic>
      <p:sp>
        <p:nvSpPr>
          <p:cNvPr id="21" name="Rectángulo redondeado 20"/>
          <p:cNvSpPr/>
          <p:nvPr/>
        </p:nvSpPr>
        <p:spPr>
          <a:xfrm>
            <a:off x="277091" y="378783"/>
            <a:ext cx="6981852" cy="4512314"/>
          </a:xfrm>
          <a:prstGeom prst="roundRect">
            <a:avLst>
              <a:gd name="adj" fmla="val 4167"/>
            </a:avLst>
          </a:prstGeom>
          <a:solidFill>
            <a:srgbClr val="F8EACD"/>
          </a:solidFill>
          <a:ln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sap Medium" pitchFamily="2" charset="0"/>
            </a:endParaRPr>
          </a:p>
        </p:txBody>
      </p:sp>
      <p:sp>
        <p:nvSpPr>
          <p:cNvPr id="22" name="Rectángulo redondeado 21"/>
          <p:cNvSpPr/>
          <p:nvPr/>
        </p:nvSpPr>
        <p:spPr>
          <a:xfrm>
            <a:off x="501796" y="590864"/>
            <a:ext cx="8642204" cy="641282"/>
          </a:xfrm>
          <a:prstGeom prst="roundRect">
            <a:avLst>
              <a:gd name="adj" fmla="val 0"/>
            </a:avLst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283869"/>
              </a:solidFill>
            </a:endParaRPr>
          </a:p>
        </p:txBody>
      </p:sp>
      <p:sp>
        <p:nvSpPr>
          <p:cNvPr id="23" name="Elipse 22"/>
          <p:cNvSpPr/>
          <p:nvPr/>
        </p:nvSpPr>
        <p:spPr>
          <a:xfrm>
            <a:off x="74581" y="211869"/>
            <a:ext cx="1620982" cy="1503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75" y="717606"/>
            <a:ext cx="1580930" cy="387798"/>
          </a:xfrm>
          <a:prstGeom prst="rect">
            <a:avLst/>
          </a:prstGeom>
        </p:spPr>
      </p:pic>
      <p:sp>
        <p:nvSpPr>
          <p:cNvPr id="31" name="Google Shape;165;p23"/>
          <p:cNvSpPr txBox="1"/>
          <p:nvPr/>
        </p:nvSpPr>
        <p:spPr>
          <a:xfrm>
            <a:off x="885072" y="1941788"/>
            <a:ext cx="42854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MX" sz="2400" dirty="0">
                <a:solidFill>
                  <a:srgbClr val="283869"/>
                </a:solidFill>
                <a:latin typeface="Asap" pitchFamily="2" charset="0"/>
              </a:rPr>
              <a:t>Logramos un porcentaje </a:t>
            </a:r>
            <a:r>
              <a:rPr lang="es-MX" sz="2400" dirty="0" smtClean="0">
                <a:solidFill>
                  <a:srgbClr val="283869"/>
                </a:solidFill>
                <a:latin typeface="Asap" pitchFamily="2" charset="0"/>
              </a:rPr>
              <a:t>de</a:t>
            </a:r>
          </a:p>
        </p:txBody>
      </p:sp>
      <p:pic>
        <p:nvPicPr>
          <p:cNvPr id="34" name="Imagen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72" y="92473"/>
            <a:ext cx="913277" cy="1567891"/>
          </a:xfrm>
          <a:prstGeom prst="rect">
            <a:avLst/>
          </a:prstGeom>
        </p:spPr>
      </p:pic>
      <p:sp>
        <p:nvSpPr>
          <p:cNvPr id="35" name="Google Shape;165;p23"/>
          <p:cNvSpPr txBox="1"/>
          <p:nvPr/>
        </p:nvSpPr>
        <p:spPr>
          <a:xfrm>
            <a:off x="1839566" y="642593"/>
            <a:ext cx="3382338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>
                <a:solidFill>
                  <a:srgbClr val="435DAF"/>
                </a:solidFill>
                <a:latin typeface="Titan One" panose="02000000000000000000" pitchFamily="2" charset="0"/>
                <a:sym typeface="Lilita One"/>
              </a:rPr>
              <a:t>MADRES GESTANTES Y LACTANTES</a:t>
            </a:r>
            <a:endParaRPr sz="2400" dirty="0">
              <a:solidFill>
                <a:srgbClr val="435DAF"/>
              </a:solidFill>
              <a:latin typeface="Titan One" panose="02000000000000000000" pitchFamily="2" charset="0"/>
            </a:endParaRPr>
          </a:p>
        </p:txBody>
      </p:sp>
      <p:sp>
        <p:nvSpPr>
          <p:cNvPr id="24" name="Elipse 23"/>
          <p:cNvSpPr/>
          <p:nvPr/>
        </p:nvSpPr>
        <p:spPr>
          <a:xfrm>
            <a:off x="5439557" y="1440056"/>
            <a:ext cx="3581245" cy="3460586"/>
          </a:xfrm>
          <a:prstGeom prst="ellipse">
            <a:avLst/>
          </a:prstGeom>
          <a:blipFill>
            <a:blip r:embed="rId7"/>
            <a:srcRect/>
            <a:stretch>
              <a:fillRect l="-5849" t="-2178" r="-4468" b="-17616"/>
            </a:stretch>
          </a:blipFill>
          <a:ln w="44450"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Rectángulo 1"/>
          <p:cNvSpPr/>
          <p:nvPr/>
        </p:nvSpPr>
        <p:spPr>
          <a:xfrm>
            <a:off x="804319" y="2290108"/>
            <a:ext cx="3672800" cy="8802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s-MX" sz="3200" b="1" dirty="0">
                <a:solidFill>
                  <a:srgbClr val="283869"/>
                </a:solidFill>
                <a:latin typeface="Asap Black" pitchFamily="2" charset="0"/>
              </a:rPr>
              <a:t>90% en la </a:t>
            </a:r>
            <a:r>
              <a:rPr lang="es-MX" sz="3200" b="1" dirty="0" smtClean="0">
                <a:solidFill>
                  <a:srgbClr val="283869"/>
                </a:solidFill>
                <a:latin typeface="Asap Black" pitchFamily="2" charset="0"/>
              </a:rPr>
              <a:t>lactancia</a:t>
            </a:r>
          </a:p>
          <a:p>
            <a:pPr>
              <a:lnSpc>
                <a:spcPct val="80000"/>
              </a:lnSpc>
            </a:pPr>
            <a:r>
              <a:rPr lang="es-MX" sz="3200" b="1" dirty="0" smtClean="0">
                <a:solidFill>
                  <a:srgbClr val="283869"/>
                </a:solidFill>
                <a:latin typeface="Asap Black" pitchFamily="2" charset="0"/>
              </a:rPr>
              <a:t>materna </a:t>
            </a:r>
            <a:endParaRPr lang="es-MX" sz="3200" b="1" dirty="0">
              <a:solidFill>
                <a:srgbClr val="283869"/>
              </a:solidFill>
              <a:latin typeface="Asap Black" pitchFamily="2" charset="0"/>
            </a:endParaRPr>
          </a:p>
        </p:txBody>
      </p:sp>
      <p:sp>
        <p:nvSpPr>
          <p:cNvPr id="18" name="Google Shape;165;p23"/>
          <p:cNvSpPr txBox="1"/>
          <p:nvPr/>
        </p:nvSpPr>
        <p:spPr>
          <a:xfrm>
            <a:off x="885072" y="3092656"/>
            <a:ext cx="4285454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MX" sz="2200" dirty="0" smtClean="0">
                <a:solidFill>
                  <a:srgbClr val="283869"/>
                </a:solidFill>
                <a:latin typeface="Asap" pitchFamily="2" charset="0"/>
              </a:rPr>
              <a:t>exclusiva en niños y niñas menores de 6 meses.</a:t>
            </a:r>
          </a:p>
        </p:txBody>
      </p:sp>
    </p:spTree>
    <p:extLst>
      <p:ext uri="{BB962C8B-B14F-4D97-AF65-F5344CB8AC3E}">
        <p14:creationId xmlns:p14="http://schemas.microsoft.com/office/powerpoint/2010/main" val="26520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agen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506687" y="3012052"/>
            <a:ext cx="2438079" cy="2271042"/>
          </a:xfrm>
          <a:prstGeom prst="rect">
            <a:avLst/>
          </a:prstGeom>
        </p:spPr>
      </p:pic>
      <p:pic>
        <p:nvPicPr>
          <p:cNvPr id="57" name="Imagen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06885" y="-33268"/>
            <a:ext cx="2054499" cy="1913742"/>
          </a:xfrm>
          <a:prstGeom prst="rect">
            <a:avLst/>
          </a:prstGeom>
        </p:spPr>
      </p:pic>
      <p:pic>
        <p:nvPicPr>
          <p:cNvPr id="58" name="Imagen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255507" y="2763664"/>
            <a:ext cx="1193729" cy="1111945"/>
          </a:xfrm>
          <a:prstGeom prst="rect">
            <a:avLst/>
          </a:prstGeom>
        </p:spPr>
      </p:pic>
      <p:pic>
        <p:nvPicPr>
          <p:cNvPr id="59" name="Imagen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966075" y="3763502"/>
            <a:ext cx="1783885" cy="1661668"/>
          </a:xfrm>
          <a:prstGeom prst="rect">
            <a:avLst/>
          </a:prstGeom>
        </p:spPr>
      </p:pic>
      <p:pic>
        <p:nvPicPr>
          <p:cNvPr id="60" name="Imagen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4913008" y="1107613"/>
            <a:ext cx="1193729" cy="1111945"/>
          </a:xfrm>
          <a:prstGeom prst="rect">
            <a:avLst/>
          </a:prstGeom>
        </p:spPr>
      </p:pic>
      <p:pic>
        <p:nvPicPr>
          <p:cNvPr id="61" name="Imagen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544956" y="-161872"/>
            <a:ext cx="1193729" cy="1111945"/>
          </a:xfrm>
          <a:prstGeom prst="rect">
            <a:avLst/>
          </a:prstGeom>
        </p:spPr>
      </p:pic>
      <p:sp>
        <p:nvSpPr>
          <p:cNvPr id="50" name="Rectángulo redondeado 49"/>
          <p:cNvSpPr/>
          <p:nvPr/>
        </p:nvSpPr>
        <p:spPr>
          <a:xfrm>
            <a:off x="5493433" y="937071"/>
            <a:ext cx="3285325" cy="3143722"/>
          </a:xfrm>
          <a:prstGeom prst="roundRect">
            <a:avLst>
              <a:gd name="adj" fmla="val 5173"/>
            </a:avLst>
          </a:prstGeom>
          <a:solidFill>
            <a:srgbClr val="F8EACD"/>
          </a:solidFill>
          <a:ln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3" name="Rectángulo redondeado 52"/>
          <p:cNvSpPr/>
          <p:nvPr/>
        </p:nvSpPr>
        <p:spPr>
          <a:xfrm>
            <a:off x="0" y="4502218"/>
            <a:ext cx="9144000" cy="641282"/>
          </a:xfrm>
          <a:prstGeom prst="roundRect">
            <a:avLst>
              <a:gd name="adj" fmla="val 0"/>
            </a:avLst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283869"/>
              </a:solidFill>
            </a:endParaRPr>
          </a:p>
        </p:txBody>
      </p:sp>
      <p:pic>
        <p:nvPicPr>
          <p:cNvPr id="55" name="Imagen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75" y="4628960"/>
            <a:ext cx="1580930" cy="387798"/>
          </a:xfrm>
          <a:prstGeom prst="rect">
            <a:avLst/>
          </a:prstGeom>
        </p:spPr>
      </p:pic>
      <p:sp>
        <p:nvSpPr>
          <p:cNvPr id="22" name="Google Shape;165;p23"/>
          <p:cNvSpPr txBox="1"/>
          <p:nvPr/>
        </p:nvSpPr>
        <p:spPr>
          <a:xfrm>
            <a:off x="233068" y="481004"/>
            <a:ext cx="4868493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2400" b="1" dirty="0">
                <a:solidFill>
                  <a:srgbClr val="002060"/>
                </a:solidFill>
                <a:latin typeface="Asap Black" pitchFamily="2" charset="0"/>
              </a:rPr>
              <a:t>Porcentaje de atención institucional al parto por personal calificado</a:t>
            </a:r>
            <a:endParaRPr lang="en-US" sz="2400" b="1" dirty="0">
              <a:solidFill>
                <a:srgbClr val="002060"/>
              </a:solidFill>
              <a:latin typeface="Asap Black" pitchFamily="2" charset="0"/>
            </a:endParaRPr>
          </a:p>
        </p:txBody>
      </p:sp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986716327"/>
              </p:ext>
            </p:extLst>
          </p:nvPr>
        </p:nvGraphicFramePr>
        <p:xfrm>
          <a:off x="307453" y="1230873"/>
          <a:ext cx="4030279" cy="2849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6" name="Google Shape;165;p23"/>
          <p:cNvSpPr txBox="1"/>
          <p:nvPr/>
        </p:nvSpPr>
        <p:spPr>
          <a:xfrm>
            <a:off x="5983473" y="1133266"/>
            <a:ext cx="2575844" cy="2742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ES" sz="1800" dirty="0">
                <a:solidFill>
                  <a:srgbClr val="283869"/>
                </a:solidFill>
                <a:latin typeface="Asap" pitchFamily="2" charset="0"/>
              </a:rPr>
              <a:t>En los años 2020, 2021 y 2022, el porcentaje de atención institucional al parto por personal calificado fue del 100%. Esto significa que todas las mujeres que dieron a luz recibieron atención en un lugar seguro y con personal capacitado durante estos </a:t>
            </a:r>
            <a:r>
              <a:rPr lang="es-ES" sz="1800" dirty="0" smtClean="0">
                <a:solidFill>
                  <a:srgbClr val="283869"/>
                </a:solidFill>
                <a:latin typeface="Asap" pitchFamily="2" charset="0"/>
              </a:rPr>
              <a:t>años.</a:t>
            </a:r>
            <a:endParaRPr lang="en-US" sz="1800" b="1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27" name="Google Shape;165;p23"/>
          <p:cNvSpPr txBox="1"/>
          <p:nvPr/>
        </p:nvSpPr>
        <p:spPr>
          <a:xfrm>
            <a:off x="400521" y="4080793"/>
            <a:ext cx="3831413" cy="166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1200" dirty="0">
                <a:solidFill>
                  <a:srgbClr val="002060"/>
                </a:solidFill>
                <a:latin typeface="Asap" pitchFamily="2" charset="0"/>
              </a:rPr>
              <a:t>Fuente: Ministerio de Salud y Protección Social</a:t>
            </a:r>
            <a:endParaRPr lang="en-US" sz="1200" b="1" dirty="0">
              <a:solidFill>
                <a:srgbClr val="002060"/>
              </a:solidFill>
              <a:latin typeface="Asap" pitchFamily="2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784" y="890480"/>
            <a:ext cx="2049867" cy="3565410"/>
          </a:xfrm>
          <a:prstGeom prst="rect">
            <a:avLst/>
          </a:prstGeom>
        </p:spPr>
      </p:pic>
      <p:sp>
        <p:nvSpPr>
          <p:cNvPr id="17" name="Google Shape;165;p23"/>
          <p:cNvSpPr txBox="1"/>
          <p:nvPr/>
        </p:nvSpPr>
        <p:spPr>
          <a:xfrm>
            <a:off x="307453" y="4678854"/>
            <a:ext cx="5584632" cy="295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>
                <a:solidFill>
                  <a:srgbClr val="435DAF"/>
                </a:solidFill>
                <a:latin typeface="Titan One" panose="02000000000000000000" pitchFamily="2" charset="0"/>
                <a:sym typeface="Lilita One"/>
              </a:rPr>
              <a:t>MADRES GESTANTES Y LACTANTES</a:t>
            </a:r>
            <a:endParaRPr sz="2400" dirty="0">
              <a:solidFill>
                <a:srgbClr val="435DAF"/>
              </a:solidFill>
              <a:latin typeface="Titan One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n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4913008" y="1107613"/>
            <a:ext cx="1193729" cy="1111945"/>
          </a:xfrm>
          <a:prstGeom prst="rect">
            <a:avLst/>
          </a:prstGeom>
        </p:spPr>
      </p:pic>
      <p:sp>
        <p:nvSpPr>
          <p:cNvPr id="41" name="Rectángulo redondeado 40"/>
          <p:cNvSpPr/>
          <p:nvPr/>
        </p:nvSpPr>
        <p:spPr>
          <a:xfrm>
            <a:off x="5493433" y="937071"/>
            <a:ext cx="3285325" cy="1804919"/>
          </a:xfrm>
          <a:prstGeom prst="roundRect">
            <a:avLst>
              <a:gd name="adj" fmla="val 5173"/>
            </a:avLst>
          </a:prstGeom>
          <a:solidFill>
            <a:srgbClr val="F8EACD"/>
          </a:solidFill>
          <a:ln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6" name="Imagen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506687" y="3012052"/>
            <a:ext cx="2438079" cy="2271042"/>
          </a:xfrm>
          <a:prstGeom prst="rect">
            <a:avLst/>
          </a:prstGeom>
        </p:spPr>
      </p:pic>
      <p:pic>
        <p:nvPicPr>
          <p:cNvPr id="57" name="Imagen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06885" y="-33268"/>
            <a:ext cx="2054499" cy="1913742"/>
          </a:xfrm>
          <a:prstGeom prst="rect">
            <a:avLst/>
          </a:prstGeom>
        </p:spPr>
      </p:pic>
      <p:pic>
        <p:nvPicPr>
          <p:cNvPr id="58" name="Imagen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255507" y="2763664"/>
            <a:ext cx="1193729" cy="1111945"/>
          </a:xfrm>
          <a:prstGeom prst="rect">
            <a:avLst/>
          </a:prstGeom>
        </p:spPr>
      </p:pic>
      <p:pic>
        <p:nvPicPr>
          <p:cNvPr id="59" name="Imagen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966075" y="3763502"/>
            <a:ext cx="1783885" cy="1661668"/>
          </a:xfrm>
          <a:prstGeom prst="rect">
            <a:avLst/>
          </a:prstGeom>
        </p:spPr>
      </p:pic>
      <p:pic>
        <p:nvPicPr>
          <p:cNvPr id="61" name="Imagen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544956" y="-161872"/>
            <a:ext cx="1193729" cy="1111945"/>
          </a:xfrm>
          <a:prstGeom prst="rect">
            <a:avLst/>
          </a:prstGeom>
        </p:spPr>
      </p:pic>
      <p:sp>
        <p:nvSpPr>
          <p:cNvPr id="53" name="Rectángulo redondeado 52"/>
          <p:cNvSpPr/>
          <p:nvPr/>
        </p:nvSpPr>
        <p:spPr>
          <a:xfrm>
            <a:off x="0" y="4502218"/>
            <a:ext cx="9144000" cy="641282"/>
          </a:xfrm>
          <a:prstGeom prst="roundRect">
            <a:avLst>
              <a:gd name="adj" fmla="val 0"/>
            </a:avLst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283869"/>
              </a:solidFill>
            </a:endParaRPr>
          </a:p>
        </p:txBody>
      </p:sp>
      <p:pic>
        <p:nvPicPr>
          <p:cNvPr id="55" name="Imagen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75" y="4628960"/>
            <a:ext cx="1580930" cy="387798"/>
          </a:xfrm>
          <a:prstGeom prst="rect">
            <a:avLst/>
          </a:prstGeom>
        </p:spPr>
      </p:pic>
      <p:sp>
        <p:nvSpPr>
          <p:cNvPr id="17" name="Google Shape;165;p23"/>
          <p:cNvSpPr txBox="1"/>
          <p:nvPr/>
        </p:nvSpPr>
        <p:spPr>
          <a:xfrm>
            <a:off x="307453" y="4678854"/>
            <a:ext cx="5584632" cy="295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>
                <a:solidFill>
                  <a:srgbClr val="435DAF"/>
                </a:solidFill>
                <a:latin typeface="Titan One" panose="02000000000000000000" pitchFamily="2" charset="0"/>
                <a:sym typeface="Lilita One"/>
              </a:rPr>
              <a:t>MADRES GESTANTES Y LACTANTES</a:t>
            </a:r>
            <a:endParaRPr sz="2400" dirty="0">
              <a:solidFill>
                <a:srgbClr val="435DAF"/>
              </a:solidFill>
              <a:latin typeface="Titan One" panose="02000000000000000000" pitchFamily="2" charset="0"/>
            </a:endParaRPr>
          </a:p>
        </p:txBody>
      </p:sp>
      <p:sp>
        <p:nvSpPr>
          <p:cNvPr id="33" name="Google Shape;165;p23"/>
          <p:cNvSpPr txBox="1"/>
          <p:nvPr/>
        </p:nvSpPr>
        <p:spPr>
          <a:xfrm>
            <a:off x="307453" y="401797"/>
            <a:ext cx="4877297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2400" b="1" dirty="0">
                <a:solidFill>
                  <a:srgbClr val="002060"/>
                </a:solidFill>
                <a:latin typeface="Asap Black" pitchFamily="2" charset="0"/>
              </a:rPr>
              <a:t>Tasa de mortalidad materna evitable por 100.000 nacidos vivos</a:t>
            </a:r>
          </a:p>
        </p:txBody>
      </p:sp>
      <p:graphicFrame>
        <p:nvGraphicFramePr>
          <p:cNvPr id="34" name="Gráfico 33"/>
          <p:cNvGraphicFramePr/>
          <p:nvPr>
            <p:extLst>
              <p:ext uri="{D42A27DB-BD31-4B8C-83A1-F6EECF244321}">
                <p14:modId xmlns:p14="http://schemas.microsoft.com/office/powerpoint/2010/main" val="3722850674"/>
              </p:ext>
            </p:extLst>
          </p:nvPr>
        </p:nvGraphicFramePr>
        <p:xfrm>
          <a:off x="334261" y="1126596"/>
          <a:ext cx="4037567" cy="2974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5" name="Google Shape;165;p23"/>
          <p:cNvSpPr txBox="1"/>
          <p:nvPr/>
        </p:nvSpPr>
        <p:spPr>
          <a:xfrm>
            <a:off x="6258743" y="1077251"/>
            <a:ext cx="2312922" cy="149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ES" sz="1800" dirty="0">
                <a:solidFill>
                  <a:srgbClr val="283869"/>
                </a:solidFill>
                <a:latin typeface="Asap" pitchFamily="2" charset="0"/>
              </a:rPr>
              <a:t>Realizamos acciones para disminuir la mortalidad materna evitable, a través de la ejecución de la estrategia EMMA. </a:t>
            </a:r>
            <a:endParaRPr lang="en-US" sz="1800" b="1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36" name="Google Shape;165;p23"/>
          <p:cNvSpPr txBox="1"/>
          <p:nvPr/>
        </p:nvSpPr>
        <p:spPr>
          <a:xfrm>
            <a:off x="438140" y="4135556"/>
            <a:ext cx="3838342" cy="166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1200" dirty="0">
                <a:solidFill>
                  <a:srgbClr val="002060"/>
                </a:solidFill>
                <a:latin typeface="Asap" pitchFamily="2" charset="0"/>
              </a:rPr>
              <a:t>Fuente: Ministerio de Salud y Protección Social</a:t>
            </a:r>
            <a:endParaRPr lang="en-US" sz="1200" b="1" dirty="0">
              <a:solidFill>
                <a:srgbClr val="002060"/>
              </a:solidFill>
              <a:latin typeface="Asap" pitchFamily="2" charset="0"/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1195568" y="2447534"/>
            <a:ext cx="267624" cy="305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Asap Black" pitchFamily="2" charset="0"/>
              </a:rPr>
              <a:t>3</a:t>
            </a:r>
            <a:endParaRPr lang="es-CO" sz="2400" dirty="0">
              <a:solidFill>
                <a:schemeClr val="bg1"/>
              </a:solidFill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2343266" y="2481810"/>
            <a:ext cx="267624" cy="305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Asap Black" pitchFamily="2" charset="0"/>
              </a:rPr>
              <a:t>3</a:t>
            </a:r>
            <a:endParaRPr lang="es-CO" sz="2400" dirty="0">
              <a:solidFill>
                <a:schemeClr val="bg1"/>
              </a:solidFill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3491303" y="2476152"/>
            <a:ext cx="3497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400" b="1" dirty="0">
                <a:solidFill>
                  <a:schemeClr val="bg1"/>
                </a:solidFill>
                <a:latin typeface="Asap Black" pitchFamily="2" charset="0"/>
              </a:rPr>
              <a:t>2</a:t>
            </a:r>
          </a:p>
        </p:txBody>
      </p:sp>
      <p:pic>
        <p:nvPicPr>
          <p:cNvPr id="42" name="Imagen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483" y="807030"/>
            <a:ext cx="2106360" cy="366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3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agen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506687" y="3012052"/>
            <a:ext cx="2438079" cy="2271042"/>
          </a:xfrm>
          <a:prstGeom prst="rect">
            <a:avLst/>
          </a:prstGeom>
        </p:spPr>
      </p:pic>
      <p:pic>
        <p:nvPicPr>
          <p:cNvPr id="57" name="Imagen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06885" y="-33268"/>
            <a:ext cx="2054499" cy="1913742"/>
          </a:xfrm>
          <a:prstGeom prst="rect">
            <a:avLst/>
          </a:prstGeom>
        </p:spPr>
      </p:pic>
      <p:pic>
        <p:nvPicPr>
          <p:cNvPr id="59" name="Imagen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966075" y="3763502"/>
            <a:ext cx="1783885" cy="1661668"/>
          </a:xfrm>
          <a:prstGeom prst="rect">
            <a:avLst/>
          </a:prstGeom>
        </p:spPr>
      </p:pic>
      <p:pic>
        <p:nvPicPr>
          <p:cNvPr id="61" name="Imagen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544956" y="-161872"/>
            <a:ext cx="1193729" cy="1111945"/>
          </a:xfrm>
          <a:prstGeom prst="rect">
            <a:avLst/>
          </a:prstGeom>
        </p:spPr>
      </p:pic>
      <p:sp>
        <p:nvSpPr>
          <p:cNvPr id="53" name="Rectángulo redondeado 52"/>
          <p:cNvSpPr/>
          <p:nvPr/>
        </p:nvSpPr>
        <p:spPr>
          <a:xfrm>
            <a:off x="0" y="4502218"/>
            <a:ext cx="9144000" cy="641282"/>
          </a:xfrm>
          <a:prstGeom prst="roundRect">
            <a:avLst>
              <a:gd name="adj" fmla="val 0"/>
            </a:avLst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283869"/>
              </a:solidFill>
            </a:endParaRPr>
          </a:p>
        </p:txBody>
      </p:sp>
      <p:pic>
        <p:nvPicPr>
          <p:cNvPr id="55" name="Imagen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75" y="4628960"/>
            <a:ext cx="1580930" cy="387798"/>
          </a:xfrm>
          <a:prstGeom prst="rect">
            <a:avLst/>
          </a:prstGeom>
        </p:spPr>
      </p:pic>
      <p:sp>
        <p:nvSpPr>
          <p:cNvPr id="17" name="Google Shape;165;p23"/>
          <p:cNvSpPr txBox="1"/>
          <p:nvPr/>
        </p:nvSpPr>
        <p:spPr>
          <a:xfrm>
            <a:off x="307453" y="4678854"/>
            <a:ext cx="5584632" cy="295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>
                <a:solidFill>
                  <a:srgbClr val="435DAF"/>
                </a:solidFill>
                <a:latin typeface="Titan One" panose="02000000000000000000" pitchFamily="2" charset="0"/>
                <a:sym typeface="Lilita One"/>
              </a:rPr>
              <a:t>MADRES GESTANTES Y LACTANTES</a:t>
            </a:r>
            <a:endParaRPr sz="2400" dirty="0">
              <a:solidFill>
                <a:srgbClr val="435DAF"/>
              </a:solidFill>
              <a:latin typeface="Titan One" panose="02000000000000000000" pitchFamily="2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255507" y="2763664"/>
            <a:ext cx="1193729" cy="1111945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4913008" y="1107613"/>
            <a:ext cx="1193729" cy="1111945"/>
          </a:xfrm>
          <a:prstGeom prst="rect">
            <a:avLst/>
          </a:prstGeom>
        </p:spPr>
      </p:pic>
      <p:sp>
        <p:nvSpPr>
          <p:cNvPr id="20" name="Rectángulo redondeado 19"/>
          <p:cNvSpPr/>
          <p:nvPr/>
        </p:nvSpPr>
        <p:spPr>
          <a:xfrm>
            <a:off x="5493433" y="937072"/>
            <a:ext cx="3285325" cy="2124784"/>
          </a:xfrm>
          <a:prstGeom prst="roundRect">
            <a:avLst>
              <a:gd name="adj" fmla="val 5173"/>
            </a:avLst>
          </a:prstGeom>
          <a:solidFill>
            <a:srgbClr val="F8EACD"/>
          </a:solidFill>
          <a:ln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Google Shape;165;p23"/>
          <p:cNvSpPr txBox="1"/>
          <p:nvPr/>
        </p:nvSpPr>
        <p:spPr>
          <a:xfrm>
            <a:off x="233068" y="481004"/>
            <a:ext cx="4868493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2400" b="1" dirty="0">
                <a:solidFill>
                  <a:srgbClr val="002060"/>
                </a:solidFill>
                <a:latin typeface="Asap Black" pitchFamily="2" charset="0"/>
              </a:rPr>
              <a:t>Tasa de mortalidad en menores de 1 año (por mil nacidos vivos) </a:t>
            </a:r>
            <a:endParaRPr lang="en-US" sz="2400" b="1" dirty="0">
              <a:solidFill>
                <a:srgbClr val="002060"/>
              </a:solidFill>
              <a:latin typeface="Asap Black" pitchFamily="2" charset="0"/>
            </a:endParaRPr>
          </a:p>
        </p:txBody>
      </p:sp>
      <p:graphicFrame>
        <p:nvGraphicFramePr>
          <p:cNvPr id="23" name="Gráfico 22"/>
          <p:cNvGraphicFramePr/>
          <p:nvPr>
            <p:extLst>
              <p:ext uri="{D42A27DB-BD31-4B8C-83A1-F6EECF244321}">
                <p14:modId xmlns:p14="http://schemas.microsoft.com/office/powerpoint/2010/main" val="4249704709"/>
              </p:ext>
            </p:extLst>
          </p:nvPr>
        </p:nvGraphicFramePr>
        <p:xfrm>
          <a:off x="307453" y="1133266"/>
          <a:ext cx="4030279" cy="2947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4" name="Google Shape;165;p23"/>
          <p:cNvSpPr txBox="1"/>
          <p:nvPr/>
        </p:nvSpPr>
        <p:spPr>
          <a:xfrm>
            <a:off x="6254031" y="1133266"/>
            <a:ext cx="2305285" cy="1745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ES" sz="1800" dirty="0">
                <a:solidFill>
                  <a:srgbClr val="283869"/>
                </a:solidFill>
                <a:latin typeface="Asap" pitchFamily="2" charset="0"/>
              </a:rPr>
              <a:t>Una tasa de mortalidad de 0 indica que no se registraron fallecimientos en esta franja de edad durante los años posteriores a 2020. </a:t>
            </a:r>
            <a:endParaRPr lang="en-US" sz="1800" b="1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25" name="Google Shape;165;p23"/>
          <p:cNvSpPr txBox="1"/>
          <p:nvPr/>
        </p:nvSpPr>
        <p:spPr>
          <a:xfrm>
            <a:off x="400521" y="4080793"/>
            <a:ext cx="3831413" cy="166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1200" dirty="0">
                <a:solidFill>
                  <a:srgbClr val="002060"/>
                </a:solidFill>
                <a:latin typeface="Asap" pitchFamily="2" charset="0"/>
              </a:rPr>
              <a:t>Fuente: Secretaría de Salud Municipal.</a:t>
            </a:r>
            <a:endParaRPr lang="en-US" sz="1200" b="1" dirty="0">
              <a:solidFill>
                <a:srgbClr val="002060"/>
              </a:solidFill>
              <a:latin typeface="Asap" pitchFamily="2" charset="0"/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690" y="784450"/>
            <a:ext cx="2165648" cy="376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0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5240780" y="3057560"/>
            <a:ext cx="2438079" cy="227104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7034" y="-12846"/>
            <a:ext cx="2054499" cy="191374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1457" y="2407711"/>
            <a:ext cx="1193729" cy="111194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267801" y="3576931"/>
            <a:ext cx="1783885" cy="166166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832" y="3829050"/>
            <a:ext cx="1102598" cy="933617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415020" y="609539"/>
            <a:ext cx="1193729" cy="111194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8026245" y="2640060"/>
            <a:ext cx="1193729" cy="1111945"/>
          </a:xfrm>
          <a:prstGeom prst="rect">
            <a:avLst/>
          </a:prstGeom>
        </p:spPr>
      </p:pic>
      <p:sp>
        <p:nvSpPr>
          <p:cNvPr id="155" name="Google Shape;155;p23"/>
          <p:cNvSpPr/>
          <p:nvPr/>
        </p:nvSpPr>
        <p:spPr>
          <a:xfrm>
            <a:off x="643944" y="845127"/>
            <a:ext cx="6944306" cy="2770909"/>
          </a:xfrm>
          <a:custGeom>
            <a:avLst/>
            <a:gdLst/>
            <a:ahLst/>
            <a:cxnLst/>
            <a:rect l="l" t="t" r="r" b="b"/>
            <a:pathLst>
              <a:path w="2423656" h="413835" extrusionOk="0">
                <a:moveTo>
                  <a:pt x="48608" y="0"/>
                </a:moveTo>
                <a:lnTo>
                  <a:pt x="2375048" y="0"/>
                </a:lnTo>
                <a:cubicBezTo>
                  <a:pt x="2401893" y="0"/>
                  <a:pt x="2423656" y="21763"/>
                  <a:pt x="2423656" y="48608"/>
                </a:cubicBezTo>
                <a:lnTo>
                  <a:pt x="2423656" y="365227"/>
                </a:lnTo>
                <a:cubicBezTo>
                  <a:pt x="2423656" y="378118"/>
                  <a:pt x="2418535" y="390482"/>
                  <a:pt x="2409419" y="399598"/>
                </a:cubicBezTo>
                <a:cubicBezTo>
                  <a:pt x="2400303" y="408713"/>
                  <a:pt x="2387939" y="413835"/>
                  <a:pt x="2375048" y="413835"/>
                </a:cubicBezTo>
                <a:lnTo>
                  <a:pt x="48608" y="413835"/>
                </a:lnTo>
                <a:cubicBezTo>
                  <a:pt x="35716" y="413835"/>
                  <a:pt x="23353" y="408713"/>
                  <a:pt x="14237" y="399598"/>
                </a:cubicBezTo>
                <a:cubicBezTo>
                  <a:pt x="5121" y="390482"/>
                  <a:pt x="0" y="378118"/>
                  <a:pt x="0" y="365227"/>
                </a:cubicBezTo>
                <a:lnTo>
                  <a:pt x="0" y="48608"/>
                </a:lnTo>
                <a:cubicBezTo>
                  <a:pt x="0" y="21763"/>
                  <a:pt x="21763" y="0"/>
                  <a:pt x="48608" y="0"/>
                </a:cubicBezTo>
                <a:close/>
              </a:path>
            </a:pathLst>
          </a:custGeom>
          <a:solidFill>
            <a:srgbClr val="F8EACD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3"/>
          <p:cNvSpPr txBox="1"/>
          <p:nvPr/>
        </p:nvSpPr>
        <p:spPr>
          <a:xfrm>
            <a:off x="942238" y="1007904"/>
            <a:ext cx="4338042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 dirty="0" smtClean="0">
                <a:solidFill>
                  <a:srgbClr val="283869"/>
                </a:solidFill>
                <a:latin typeface="Titan One" panose="02000000000000000000" pitchFamily="2" charset="0"/>
                <a:sym typeface="Lilita One"/>
              </a:rPr>
              <a:t>LE CUMPLIMOS A LOS NIÑOS, NIÑAS, ADOLESCENTES Y JÓVENES DE LA GRAN CAPITAL</a:t>
            </a:r>
            <a:endParaRPr sz="3600" dirty="0">
              <a:solidFill>
                <a:srgbClr val="283869"/>
              </a:solidFill>
              <a:latin typeface="Titan One" panose="02000000000000000000" pitchFamily="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406" y="139700"/>
            <a:ext cx="2584650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5178250" y="3246776"/>
            <a:ext cx="2438079" cy="227104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588198" y="-37764"/>
            <a:ext cx="2054499" cy="191374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134274" y="2524136"/>
            <a:ext cx="1193729" cy="111194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209550" y="3583455"/>
            <a:ext cx="1783885" cy="1661668"/>
          </a:xfrm>
          <a:prstGeom prst="rect">
            <a:avLst/>
          </a:prstGeom>
        </p:spPr>
      </p:pic>
      <p:sp>
        <p:nvSpPr>
          <p:cNvPr id="155" name="Google Shape;155;p23"/>
          <p:cNvSpPr/>
          <p:nvPr/>
        </p:nvSpPr>
        <p:spPr>
          <a:xfrm>
            <a:off x="643944" y="1385450"/>
            <a:ext cx="6944306" cy="1931417"/>
          </a:xfrm>
          <a:custGeom>
            <a:avLst/>
            <a:gdLst/>
            <a:ahLst/>
            <a:cxnLst/>
            <a:rect l="l" t="t" r="r" b="b"/>
            <a:pathLst>
              <a:path w="2423656" h="413835" extrusionOk="0">
                <a:moveTo>
                  <a:pt x="48608" y="0"/>
                </a:moveTo>
                <a:lnTo>
                  <a:pt x="2375048" y="0"/>
                </a:lnTo>
                <a:cubicBezTo>
                  <a:pt x="2401893" y="0"/>
                  <a:pt x="2423656" y="21763"/>
                  <a:pt x="2423656" y="48608"/>
                </a:cubicBezTo>
                <a:lnTo>
                  <a:pt x="2423656" y="365227"/>
                </a:lnTo>
                <a:cubicBezTo>
                  <a:pt x="2423656" y="378118"/>
                  <a:pt x="2418535" y="390482"/>
                  <a:pt x="2409419" y="399598"/>
                </a:cubicBezTo>
                <a:cubicBezTo>
                  <a:pt x="2400303" y="408713"/>
                  <a:pt x="2387939" y="413835"/>
                  <a:pt x="2375048" y="413835"/>
                </a:cubicBezTo>
                <a:lnTo>
                  <a:pt x="48608" y="413835"/>
                </a:lnTo>
                <a:cubicBezTo>
                  <a:pt x="35716" y="413835"/>
                  <a:pt x="23353" y="408713"/>
                  <a:pt x="14237" y="399598"/>
                </a:cubicBezTo>
                <a:cubicBezTo>
                  <a:pt x="5121" y="390482"/>
                  <a:pt x="0" y="378118"/>
                  <a:pt x="0" y="365227"/>
                </a:cubicBezTo>
                <a:lnTo>
                  <a:pt x="0" y="48608"/>
                </a:lnTo>
                <a:cubicBezTo>
                  <a:pt x="0" y="21763"/>
                  <a:pt x="21763" y="0"/>
                  <a:pt x="48608" y="0"/>
                </a:cubicBezTo>
                <a:close/>
              </a:path>
            </a:pathLst>
          </a:custGeom>
          <a:solidFill>
            <a:srgbClr val="F8EACD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3"/>
          <p:cNvSpPr txBox="1"/>
          <p:nvPr/>
        </p:nvSpPr>
        <p:spPr>
          <a:xfrm>
            <a:off x="937660" y="1513142"/>
            <a:ext cx="3964548" cy="2382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 smtClean="0">
                <a:solidFill>
                  <a:srgbClr val="283869"/>
                </a:solidFill>
                <a:latin typeface="Titan One" panose="02000000000000000000" pitchFamily="2" charset="0"/>
                <a:sym typeface="Lilita One"/>
              </a:rPr>
              <a:t>PRIMERA</a:t>
            </a: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 smtClean="0">
                <a:solidFill>
                  <a:srgbClr val="283869"/>
                </a:solidFill>
                <a:latin typeface="Titan One" panose="02000000000000000000" pitchFamily="2" charset="0"/>
                <a:sym typeface="Lilita One"/>
              </a:rPr>
              <a:t>INFANCIA</a:t>
            </a:r>
          </a:p>
          <a:p>
            <a:pPr>
              <a:lnSpc>
                <a:spcPct val="90000"/>
              </a:lnSpc>
            </a:pPr>
            <a:r>
              <a:rPr lang="es-CO" sz="2400" dirty="0" smtClean="0">
                <a:solidFill>
                  <a:srgbClr val="283869"/>
                </a:solidFill>
                <a:latin typeface="Titan One" panose="02000000000000000000" pitchFamily="2" charset="0"/>
                <a:sym typeface="Lilita One"/>
              </a:rPr>
              <a:t>(2 - 5 </a:t>
            </a:r>
            <a:r>
              <a:rPr lang="es-CO" sz="2400" dirty="0">
                <a:solidFill>
                  <a:srgbClr val="283869"/>
                </a:solidFill>
                <a:latin typeface="Titan One" panose="02000000000000000000" pitchFamily="2" charset="0"/>
                <a:sym typeface="Lilita One"/>
              </a:rPr>
              <a:t>años)</a:t>
            </a:r>
            <a:endParaRPr lang="es-CO" sz="2400" dirty="0">
              <a:solidFill>
                <a:srgbClr val="283869"/>
              </a:solidFill>
              <a:latin typeface="Titan One" panose="02000000000000000000" pitchFamily="2" charset="0"/>
            </a:endParaRP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283869"/>
              </a:solidFill>
              <a:latin typeface="Titan One" panose="02000000000000000000" pitchFamily="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200" y="235804"/>
            <a:ext cx="2885063" cy="476079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946047" y="455574"/>
            <a:ext cx="1193729" cy="111194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8026245" y="2640060"/>
            <a:ext cx="1193729" cy="1111945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832" y="3829050"/>
            <a:ext cx="1102598" cy="93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3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5240780" y="3549397"/>
            <a:ext cx="2438079" cy="227104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690" y="-447035"/>
            <a:ext cx="2054499" cy="191374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23016" y="2373456"/>
            <a:ext cx="1193729" cy="111194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267801" y="3826312"/>
            <a:ext cx="1783885" cy="166166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283805" y="-139051"/>
            <a:ext cx="1193729" cy="111194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8386464" y="2640060"/>
            <a:ext cx="1193729" cy="1111945"/>
          </a:xfrm>
          <a:prstGeom prst="rect">
            <a:avLst/>
          </a:prstGeom>
        </p:spPr>
      </p:pic>
      <p:sp>
        <p:nvSpPr>
          <p:cNvPr id="21" name="Rectángulo redondeado 20"/>
          <p:cNvSpPr/>
          <p:nvPr/>
        </p:nvSpPr>
        <p:spPr>
          <a:xfrm>
            <a:off x="277091" y="388329"/>
            <a:ext cx="6981852" cy="4512314"/>
          </a:xfrm>
          <a:prstGeom prst="roundRect">
            <a:avLst>
              <a:gd name="adj" fmla="val 4167"/>
            </a:avLst>
          </a:prstGeom>
          <a:solidFill>
            <a:srgbClr val="F8EACD"/>
          </a:solidFill>
          <a:ln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sap Medium" pitchFamily="2" charset="0"/>
            </a:endParaRPr>
          </a:p>
        </p:txBody>
      </p:sp>
      <p:sp>
        <p:nvSpPr>
          <p:cNvPr id="22" name="Rectángulo redondeado 21"/>
          <p:cNvSpPr/>
          <p:nvPr/>
        </p:nvSpPr>
        <p:spPr>
          <a:xfrm>
            <a:off x="501796" y="590864"/>
            <a:ext cx="8642204" cy="641282"/>
          </a:xfrm>
          <a:prstGeom prst="roundRect">
            <a:avLst>
              <a:gd name="adj" fmla="val 0"/>
            </a:avLst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283869"/>
              </a:solidFill>
            </a:endParaRPr>
          </a:p>
        </p:txBody>
      </p:sp>
      <p:sp>
        <p:nvSpPr>
          <p:cNvPr id="23" name="Elipse 22"/>
          <p:cNvSpPr/>
          <p:nvPr/>
        </p:nvSpPr>
        <p:spPr>
          <a:xfrm>
            <a:off x="74581" y="211869"/>
            <a:ext cx="1620982" cy="1503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75" y="717606"/>
            <a:ext cx="1580930" cy="387798"/>
          </a:xfrm>
          <a:prstGeom prst="rect">
            <a:avLst/>
          </a:prstGeom>
        </p:spPr>
      </p:pic>
      <p:sp>
        <p:nvSpPr>
          <p:cNvPr id="28" name="Google Shape;165;p23"/>
          <p:cNvSpPr txBox="1"/>
          <p:nvPr/>
        </p:nvSpPr>
        <p:spPr>
          <a:xfrm>
            <a:off x="709738" y="2132780"/>
            <a:ext cx="331251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3000" b="1" dirty="0">
                <a:solidFill>
                  <a:srgbClr val="283869"/>
                </a:solidFill>
                <a:latin typeface="Asap Black" pitchFamily="2" charset="0"/>
              </a:rPr>
              <a:t>330 niñas y niños de 0 a 5 años </a:t>
            </a:r>
            <a:endParaRPr lang="en-US" sz="3000" b="1" dirty="0">
              <a:solidFill>
                <a:srgbClr val="283869"/>
              </a:solidFill>
              <a:latin typeface="Asap Black" pitchFamily="2" charset="0"/>
            </a:endParaRPr>
          </a:p>
        </p:txBody>
      </p:sp>
      <p:sp>
        <p:nvSpPr>
          <p:cNvPr id="29" name="Google Shape;165;p23"/>
          <p:cNvSpPr txBox="1"/>
          <p:nvPr/>
        </p:nvSpPr>
        <p:spPr>
          <a:xfrm>
            <a:off x="709739" y="1764249"/>
            <a:ext cx="42854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400" dirty="0" smtClean="0">
                <a:solidFill>
                  <a:srgbClr val="283869"/>
                </a:solidFill>
                <a:latin typeface="Asap" pitchFamily="2" charset="0"/>
              </a:rPr>
              <a:t>Beneficiamos a más de</a:t>
            </a:r>
            <a:endParaRPr lang="en-US" sz="3000" b="1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30" name="Google Shape;165;p23"/>
          <p:cNvSpPr txBox="1"/>
          <p:nvPr/>
        </p:nvSpPr>
        <p:spPr>
          <a:xfrm>
            <a:off x="709738" y="2836151"/>
            <a:ext cx="4491768" cy="997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400" dirty="0">
                <a:solidFill>
                  <a:srgbClr val="283869"/>
                </a:solidFill>
                <a:latin typeface="Asap" pitchFamily="2" charset="0"/>
              </a:rPr>
              <a:t>con la atención integral a la primera infancia con el programa </a:t>
            </a:r>
            <a:r>
              <a:rPr lang="es-ES" sz="2400" b="1" dirty="0">
                <a:solidFill>
                  <a:srgbClr val="283869"/>
                </a:solidFill>
                <a:latin typeface="Asap" pitchFamily="2" charset="0"/>
              </a:rPr>
              <a:t>CDI Nidos Nutrir.</a:t>
            </a:r>
            <a:endParaRPr lang="en-US" sz="2400" b="1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33" name="Google Shape;165;p23"/>
          <p:cNvSpPr txBox="1"/>
          <p:nvPr/>
        </p:nvSpPr>
        <p:spPr>
          <a:xfrm>
            <a:off x="1841840" y="743939"/>
            <a:ext cx="5252811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solidFill>
                  <a:srgbClr val="435DAF"/>
                </a:solidFill>
                <a:latin typeface="Titan One" panose="02000000000000000000" pitchFamily="2" charset="0"/>
                <a:sym typeface="Lilita One"/>
              </a:rPr>
              <a:t>PRIMERA INFANCIA</a:t>
            </a:r>
            <a:endParaRPr sz="2800" dirty="0">
              <a:solidFill>
                <a:srgbClr val="435DAF"/>
              </a:solidFill>
              <a:latin typeface="Titan One" panose="02000000000000000000" pitchFamily="2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72" y="122896"/>
            <a:ext cx="913277" cy="1507045"/>
          </a:xfrm>
          <a:prstGeom prst="rect">
            <a:avLst/>
          </a:prstGeom>
        </p:spPr>
      </p:pic>
      <p:sp>
        <p:nvSpPr>
          <p:cNvPr id="34" name="Rectángulo redondeado 33"/>
          <p:cNvSpPr/>
          <p:nvPr/>
        </p:nvSpPr>
        <p:spPr>
          <a:xfrm>
            <a:off x="2236937" y="3874719"/>
            <a:ext cx="3069159" cy="913415"/>
          </a:xfrm>
          <a:prstGeom prst="roundRect">
            <a:avLst/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Google Shape;165;p23"/>
          <p:cNvSpPr txBox="1"/>
          <p:nvPr/>
        </p:nvSpPr>
        <p:spPr>
          <a:xfrm>
            <a:off x="709739" y="4196783"/>
            <a:ext cx="147176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800" dirty="0">
                <a:solidFill>
                  <a:srgbClr val="283869"/>
                </a:solidFill>
                <a:latin typeface="Asap Black" pitchFamily="2" charset="0"/>
              </a:rPr>
              <a:t>I</a:t>
            </a:r>
            <a:r>
              <a:rPr lang="es-ES" sz="2800" dirty="0" smtClean="0">
                <a:solidFill>
                  <a:srgbClr val="283869"/>
                </a:solidFill>
                <a:latin typeface="Asap Black" pitchFamily="2" charset="0"/>
              </a:rPr>
              <a:t>nversión</a:t>
            </a:r>
            <a:endParaRPr lang="en-US" sz="2800" b="1" dirty="0">
              <a:solidFill>
                <a:srgbClr val="283869"/>
              </a:solidFill>
              <a:latin typeface="Asap Black" pitchFamily="2" charset="0"/>
            </a:endParaRPr>
          </a:p>
        </p:txBody>
      </p:sp>
      <p:sp>
        <p:nvSpPr>
          <p:cNvPr id="36" name="Google Shape;165;p23"/>
          <p:cNvSpPr txBox="1"/>
          <p:nvPr/>
        </p:nvSpPr>
        <p:spPr>
          <a:xfrm>
            <a:off x="2349724" y="3971602"/>
            <a:ext cx="285178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 err="1" smtClean="0">
                <a:solidFill>
                  <a:schemeClr val="bg1"/>
                </a:solidFill>
                <a:latin typeface="Asap Black" charset="0"/>
              </a:rPr>
              <a:t>Más</a:t>
            </a:r>
            <a:r>
              <a:rPr lang="en-US" sz="2800" b="1" dirty="0" smtClean="0">
                <a:solidFill>
                  <a:schemeClr val="bg1"/>
                </a:solidFill>
                <a:latin typeface="Asap Black" charset="0"/>
              </a:rPr>
              <a:t> de </a:t>
            </a:r>
          </a:p>
          <a:p>
            <a:pPr>
              <a:lnSpc>
                <a:spcPct val="800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Asap Black" pitchFamily="2" charset="0"/>
              </a:rPr>
              <a:t>$3.300</a:t>
            </a:r>
            <a:r>
              <a:rPr lang="en-US" sz="3200" b="1" dirty="0">
                <a:solidFill>
                  <a:schemeClr val="bg1"/>
                </a:solidFill>
                <a:latin typeface="Asap Black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sap Black" pitchFamily="2" charset="0"/>
              </a:rPr>
              <a:t>millones</a:t>
            </a:r>
            <a:r>
              <a:rPr lang="en-US" sz="3200" b="1" dirty="0" smtClean="0">
                <a:solidFill>
                  <a:schemeClr val="bg1"/>
                </a:solidFill>
                <a:latin typeface="Asap Black" pitchFamily="2" charset="0"/>
              </a:rPr>
              <a:t> </a:t>
            </a:r>
            <a:endParaRPr lang="en-US" sz="3200" b="1" dirty="0">
              <a:solidFill>
                <a:schemeClr val="bg1"/>
              </a:solidFill>
              <a:latin typeface="Asap Black" pitchFamily="2" charset="0"/>
            </a:endParaRPr>
          </a:p>
        </p:txBody>
      </p:sp>
      <p:sp>
        <p:nvSpPr>
          <p:cNvPr id="26" name="Elipse 25"/>
          <p:cNvSpPr/>
          <p:nvPr/>
        </p:nvSpPr>
        <p:spPr>
          <a:xfrm>
            <a:off x="5439557" y="1440056"/>
            <a:ext cx="3581245" cy="3460586"/>
          </a:xfrm>
          <a:prstGeom prst="ellipse">
            <a:avLst/>
          </a:prstGeom>
          <a:blipFill>
            <a:blip r:embed="rId7"/>
            <a:srcRect/>
            <a:stretch>
              <a:fillRect l="-10045" t="-376" r="-39866" b="399"/>
            </a:stretch>
          </a:blipFill>
          <a:ln w="44450"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052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5240780" y="3549397"/>
            <a:ext cx="2438079" cy="227104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690" y="-447035"/>
            <a:ext cx="2054499" cy="191374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23016" y="2373456"/>
            <a:ext cx="1193729" cy="111194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267801" y="3826312"/>
            <a:ext cx="1783885" cy="166166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283805" y="-139051"/>
            <a:ext cx="1193729" cy="111194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8386464" y="2640060"/>
            <a:ext cx="1193729" cy="1111945"/>
          </a:xfrm>
          <a:prstGeom prst="rect">
            <a:avLst/>
          </a:prstGeom>
        </p:spPr>
      </p:pic>
      <p:sp>
        <p:nvSpPr>
          <p:cNvPr id="21" name="Rectángulo redondeado 20"/>
          <p:cNvSpPr/>
          <p:nvPr/>
        </p:nvSpPr>
        <p:spPr>
          <a:xfrm>
            <a:off x="277091" y="388329"/>
            <a:ext cx="6981852" cy="4512314"/>
          </a:xfrm>
          <a:prstGeom prst="roundRect">
            <a:avLst>
              <a:gd name="adj" fmla="val 4167"/>
            </a:avLst>
          </a:prstGeom>
          <a:solidFill>
            <a:srgbClr val="F8EACD"/>
          </a:solidFill>
          <a:ln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sap Medium" pitchFamily="2" charset="0"/>
            </a:endParaRPr>
          </a:p>
        </p:txBody>
      </p:sp>
      <p:sp>
        <p:nvSpPr>
          <p:cNvPr id="22" name="Rectángulo redondeado 21"/>
          <p:cNvSpPr/>
          <p:nvPr/>
        </p:nvSpPr>
        <p:spPr>
          <a:xfrm>
            <a:off x="501796" y="590864"/>
            <a:ext cx="8642204" cy="641282"/>
          </a:xfrm>
          <a:prstGeom prst="roundRect">
            <a:avLst>
              <a:gd name="adj" fmla="val 0"/>
            </a:avLst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283869"/>
              </a:solidFill>
            </a:endParaRPr>
          </a:p>
        </p:txBody>
      </p:sp>
      <p:sp>
        <p:nvSpPr>
          <p:cNvPr id="23" name="Elipse 22"/>
          <p:cNvSpPr/>
          <p:nvPr/>
        </p:nvSpPr>
        <p:spPr>
          <a:xfrm>
            <a:off x="74581" y="211869"/>
            <a:ext cx="1620982" cy="1503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75" y="717606"/>
            <a:ext cx="1580930" cy="387798"/>
          </a:xfrm>
          <a:prstGeom prst="rect">
            <a:avLst/>
          </a:prstGeom>
        </p:spPr>
      </p:pic>
      <p:sp>
        <p:nvSpPr>
          <p:cNvPr id="28" name="Google Shape;165;p23"/>
          <p:cNvSpPr txBox="1"/>
          <p:nvPr/>
        </p:nvSpPr>
        <p:spPr>
          <a:xfrm>
            <a:off x="709738" y="2132780"/>
            <a:ext cx="331251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3000" b="1" dirty="0" smtClean="0">
                <a:solidFill>
                  <a:srgbClr val="283869"/>
                </a:solidFill>
                <a:latin typeface="Asap Black" pitchFamily="2" charset="0"/>
              </a:rPr>
              <a:t>1.600 </a:t>
            </a:r>
            <a:r>
              <a:rPr lang="es-ES" sz="3000" b="1" dirty="0">
                <a:solidFill>
                  <a:srgbClr val="283869"/>
                </a:solidFill>
                <a:latin typeface="Asap Black" pitchFamily="2" charset="0"/>
              </a:rPr>
              <a:t>niñas y niños de 0 a 5 años </a:t>
            </a:r>
            <a:endParaRPr lang="en-US" sz="3000" b="1" dirty="0">
              <a:solidFill>
                <a:srgbClr val="283869"/>
              </a:solidFill>
              <a:latin typeface="Asap Black" pitchFamily="2" charset="0"/>
            </a:endParaRPr>
          </a:p>
        </p:txBody>
      </p:sp>
      <p:sp>
        <p:nvSpPr>
          <p:cNvPr id="29" name="Google Shape;165;p23"/>
          <p:cNvSpPr txBox="1"/>
          <p:nvPr/>
        </p:nvSpPr>
        <p:spPr>
          <a:xfrm>
            <a:off x="709739" y="1764249"/>
            <a:ext cx="42854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400" dirty="0" smtClean="0">
                <a:solidFill>
                  <a:srgbClr val="283869"/>
                </a:solidFill>
                <a:latin typeface="Asap" pitchFamily="2" charset="0"/>
              </a:rPr>
              <a:t>Beneficiamos a más de</a:t>
            </a:r>
            <a:endParaRPr lang="en-US" sz="3000" b="1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30" name="Google Shape;165;p23"/>
          <p:cNvSpPr txBox="1"/>
          <p:nvPr/>
        </p:nvSpPr>
        <p:spPr>
          <a:xfrm>
            <a:off x="709738" y="2836151"/>
            <a:ext cx="4458007" cy="15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200" dirty="0">
                <a:solidFill>
                  <a:srgbClr val="283869"/>
                </a:solidFill>
                <a:latin typeface="Asap" pitchFamily="2" charset="0"/>
              </a:rPr>
              <a:t>con la implementación de la estrategia </a:t>
            </a:r>
            <a:r>
              <a:rPr lang="es-ES" sz="2200" b="1" dirty="0">
                <a:solidFill>
                  <a:srgbClr val="283869"/>
                </a:solidFill>
                <a:latin typeface="Asap" pitchFamily="2" charset="0"/>
              </a:rPr>
              <a:t>“Juegos en Bici” </a:t>
            </a:r>
            <a:r>
              <a:rPr lang="es-ES" sz="2200" dirty="0">
                <a:solidFill>
                  <a:srgbClr val="283869"/>
                </a:solidFill>
                <a:latin typeface="Asap" pitchFamily="2" charset="0"/>
              </a:rPr>
              <a:t>que fortalece el desarrollo psicomotriz, habilidades de socialización </a:t>
            </a:r>
            <a:r>
              <a:rPr lang="es-ES" sz="2200" dirty="0" smtClean="0">
                <a:solidFill>
                  <a:srgbClr val="283869"/>
                </a:solidFill>
                <a:latin typeface="Asap" pitchFamily="2" charset="0"/>
              </a:rPr>
              <a:t>y la </a:t>
            </a:r>
            <a:r>
              <a:rPr lang="es-ES" sz="2200" dirty="0">
                <a:solidFill>
                  <a:srgbClr val="283869"/>
                </a:solidFill>
                <a:latin typeface="Asap" pitchFamily="2" charset="0"/>
              </a:rPr>
              <a:t>conducción de bicicletas.</a:t>
            </a:r>
            <a:endParaRPr lang="en-US" sz="2200" b="1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33" name="Google Shape;165;p23"/>
          <p:cNvSpPr txBox="1"/>
          <p:nvPr/>
        </p:nvSpPr>
        <p:spPr>
          <a:xfrm>
            <a:off x="1841840" y="743939"/>
            <a:ext cx="5252811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solidFill>
                  <a:srgbClr val="435DAF"/>
                </a:solidFill>
                <a:latin typeface="Titan One" panose="02000000000000000000" pitchFamily="2" charset="0"/>
                <a:sym typeface="Lilita One"/>
              </a:rPr>
              <a:t>PRIMERA INFANCIA</a:t>
            </a:r>
            <a:endParaRPr sz="2800" dirty="0">
              <a:solidFill>
                <a:srgbClr val="435DAF"/>
              </a:solidFill>
              <a:latin typeface="Titan One" panose="02000000000000000000" pitchFamily="2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72" y="122896"/>
            <a:ext cx="913277" cy="1507045"/>
          </a:xfrm>
          <a:prstGeom prst="rect">
            <a:avLst/>
          </a:prstGeom>
        </p:spPr>
      </p:pic>
      <p:sp>
        <p:nvSpPr>
          <p:cNvPr id="19" name="Elipse 18"/>
          <p:cNvSpPr/>
          <p:nvPr/>
        </p:nvSpPr>
        <p:spPr>
          <a:xfrm>
            <a:off x="5439557" y="1440056"/>
            <a:ext cx="3581245" cy="3460586"/>
          </a:xfrm>
          <a:prstGeom prst="ellipse">
            <a:avLst/>
          </a:prstGeom>
          <a:blipFill>
            <a:blip r:embed="rId7"/>
            <a:srcRect/>
            <a:stretch>
              <a:fillRect l="-39506" t="-2152" r="-13366" b="200"/>
            </a:stretch>
          </a:blipFill>
          <a:ln w="44450"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3329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506687" y="3012052"/>
            <a:ext cx="2438079" cy="2271042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06885" y="-33268"/>
            <a:ext cx="2054499" cy="1913742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255507" y="2763664"/>
            <a:ext cx="1193729" cy="1111945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966075" y="3763502"/>
            <a:ext cx="1783885" cy="1661668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4913008" y="1107613"/>
            <a:ext cx="1193729" cy="1111945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544956" y="-161872"/>
            <a:ext cx="1193729" cy="1111945"/>
          </a:xfrm>
          <a:prstGeom prst="rect">
            <a:avLst/>
          </a:prstGeom>
        </p:spPr>
      </p:pic>
      <p:sp>
        <p:nvSpPr>
          <p:cNvPr id="32" name="Rectángulo redondeado 31"/>
          <p:cNvSpPr/>
          <p:nvPr/>
        </p:nvSpPr>
        <p:spPr>
          <a:xfrm>
            <a:off x="5493433" y="937072"/>
            <a:ext cx="3285325" cy="1909095"/>
          </a:xfrm>
          <a:prstGeom prst="roundRect">
            <a:avLst>
              <a:gd name="adj" fmla="val 5173"/>
            </a:avLst>
          </a:prstGeom>
          <a:solidFill>
            <a:srgbClr val="F8EACD"/>
          </a:solidFill>
          <a:ln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3" name="Rectángulo redondeado 32"/>
          <p:cNvSpPr/>
          <p:nvPr/>
        </p:nvSpPr>
        <p:spPr>
          <a:xfrm>
            <a:off x="0" y="4502218"/>
            <a:ext cx="9144000" cy="641282"/>
          </a:xfrm>
          <a:prstGeom prst="roundRect">
            <a:avLst>
              <a:gd name="adj" fmla="val 0"/>
            </a:avLst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283869"/>
              </a:solidFill>
            </a:endParaRPr>
          </a:p>
        </p:txBody>
      </p:sp>
      <p:sp>
        <p:nvSpPr>
          <p:cNvPr id="34" name="Google Shape;165;p23"/>
          <p:cNvSpPr txBox="1"/>
          <p:nvPr/>
        </p:nvSpPr>
        <p:spPr>
          <a:xfrm>
            <a:off x="233069" y="4661155"/>
            <a:ext cx="5252811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solidFill>
                  <a:srgbClr val="435DAF"/>
                </a:solidFill>
                <a:latin typeface="Titan One" panose="02000000000000000000" pitchFamily="2" charset="0"/>
                <a:sym typeface="Lilita One"/>
              </a:rPr>
              <a:t>PRIMERA INFANCIA</a:t>
            </a:r>
            <a:endParaRPr sz="2800" dirty="0">
              <a:solidFill>
                <a:srgbClr val="435DAF"/>
              </a:solidFill>
              <a:latin typeface="Titan One" panose="02000000000000000000" pitchFamily="2" charset="0"/>
            </a:endParaRPr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75" y="4628960"/>
            <a:ext cx="1580930" cy="387798"/>
          </a:xfrm>
          <a:prstGeom prst="rect">
            <a:avLst/>
          </a:prstGeom>
        </p:spPr>
      </p:pic>
      <p:sp>
        <p:nvSpPr>
          <p:cNvPr id="36" name="Google Shape;165;p23"/>
          <p:cNvSpPr txBox="1"/>
          <p:nvPr/>
        </p:nvSpPr>
        <p:spPr>
          <a:xfrm>
            <a:off x="233068" y="481004"/>
            <a:ext cx="4868493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2400" b="1" dirty="0">
                <a:solidFill>
                  <a:srgbClr val="002060"/>
                </a:solidFill>
                <a:latin typeface="Asap Black" pitchFamily="2" charset="0"/>
              </a:rPr>
              <a:t>Tasa de homicidios en niños y niñas de 0 a 5 años</a:t>
            </a:r>
            <a:endParaRPr lang="en-US" sz="2400" b="1" dirty="0">
              <a:solidFill>
                <a:srgbClr val="002060"/>
              </a:solidFill>
              <a:latin typeface="Asap Black" pitchFamily="2" charset="0"/>
            </a:endParaRPr>
          </a:p>
        </p:txBody>
      </p:sp>
      <p:graphicFrame>
        <p:nvGraphicFramePr>
          <p:cNvPr id="37" name="Gráfico 36"/>
          <p:cNvGraphicFramePr/>
          <p:nvPr>
            <p:extLst>
              <p:ext uri="{D42A27DB-BD31-4B8C-83A1-F6EECF244321}">
                <p14:modId xmlns:p14="http://schemas.microsoft.com/office/powerpoint/2010/main" val="934279348"/>
              </p:ext>
            </p:extLst>
          </p:nvPr>
        </p:nvGraphicFramePr>
        <p:xfrm>
          <a:off x="307453" y="1230873"/>
          <a:ext cx="4030279" cy="2849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8" name="Google Shape;165;p23"/>
          <p:cNvSpPr txBox="1"/>
          <p:nvPr/>
        </p:nvSpPr>
        <p:spPr>
          <a:xfrm>
            <a:off x="6475121" y="1133266"/>
            <a:ext cx="2084195" cy="149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ES" sz="1800" dirty="0" smtClean="0">
                <a:solidFill>
                  <a:srgbClr val="283869"/>
                </a:solidFill>
                <a:latin typeface="Asap" pitchFamily="2" charset="0"/>
              </a:rPr>
              <a:t>Logramos mantener en 0 el número total de muertes por homicidios en niños y niñas de 0 a 5 años. </a:t>
            </a:r>
            <a:endParaRPr lang="en-US" sz="1800" b="1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39" name="Google Shape;165;p23"/>
          <p:cNvSpPr txBox="1"/>
          <p:nvPr/>
        </p:nvSpPr>
        <p:spPr>
          <a:xfrm>
            <a:off x="400521" y="4080793"/>
            <a:ext cx="3831413" cy="166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1200" dirty="0">
                <a:solidFill>
                  <a:srgbClr val="002060"/>
                </a:solidFill>
                <a:latin typeface="Asap" pitchFamily="2" charset="0"/>
              </a:rPr>
              <a:t>Fuente</a:t>
            </a:r>
            <a:r>
              <a:rPr lang="es-ES" sz="1200" dirty="0" smtClean="0">
                <a:solidFill>
                  <a:srgbClr val="002060"/>
                </a:solidFill>
                <a:latin typeface="Asap" pitchFamily="2" charset="0"/>
              </a:rPr>
              <a:t>: Instituto </a:t>
            </a:r>
            <a:r>
              <a:rPr lang="es-ES" sz="1200" dirty="0">
                <a:solidFill>
                  <a:srgbClr val="002060"/>
                </a:solidFill>
                <a:latin typeface="Asap" pitchFamily="2" charset="0"/>
              </a:rPr>
              <a:t>N</a:t>
            </a:r>
            <a:r>
              <a:rPr lang="es-ES" sz="1200" dirty="0" smtClean="0">
                <a:solidFill>
                  <a:srgbClr val="002060"/>
                </a:solidFill>
                <a:latin typeface="Asap" pitchFamily="2" charset="0"/>
              </a:rPr>
              <a:t>acional </a:t>
            </a:r>
            <a:r>
              <a:rPr lang="es-ES" sz="1200" dirty="0">
                <a:solidFill>
                  <a:srgbClr val="002060"/>
                </a:solidFill>
                <a:latin typeface="Asap" pitchFamily="2" charset="0"/>
              </a:rPr>
              <a:t>de Medicina Legal</a:t>
            </a:r>
            <a:endParaRPr lang="en-US" sz="1200" b="1" dirty="0">
              <a:solidFill>
                <a:srgbClr val="002060"/>
              </a:solidFill>
              <a:latin typeface="Asap" pitchFamily="2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504" y="1111493"/>
            <a:ext cx="2263247" cy="384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506687" y="3012052"/>
            <a:ext cx="2438079" cy="2271042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06885" y="-33268"/>
            <a:ext cx="2054499" cy="1913742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255507" y="2763664"/>
            <a:ext cx="1193729" cy="1111945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966075" y="3763502"/>
            <a:ext cx="1783885" cy="1661668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4913008" y="1107613"/>
            <a:ext cx="1193729" cy="1111945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544956" y="-161872"/>
            <a:ext cx="1193729" cy="1111945"/>
          </a:xfrm>
          <a:prstGeom prst="rect">
            <a:avLst/>
          </a:prstGeom>
        </p:spPr>
      </p:pic>
      <p:sp>
        <p:nvSpPr>
          <p:cNvPr id="32" name="Rectángulo redondeado 31"/>
          <p:cNvSpPr/>
          <p:nvPr/>
        </p:nvSpPr>
        <p:spPr>
          <a:xfrm>
            <a:off x="5493433" y="937071"/>
            <a:ext cx="3285325" cy="2439008"/>
          </a:xfrm>
          <a:prstGeom prst="roundRect">
            <a:avLst>
              <a:gd name="adj" fmla="val 5173"/>
            </a:avLst>
          </a:prstGeom>
          <a:solidFill>
            <a:srgbClr val="F8EACD"/>
          </a:solidFill>
          <a:ln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3" name="Rectángulo redondeado 32"/>
          <p:cNvSpPr/>
          <p:nvPr/>
        </p:nvSpPr>
        <p:spPr>
          <a:xfrm>
            <a:off x="0" y="4502218"/>
            <a:ext cx="9144000" cy="641282"/>
          </a:xfrm>
          <a:prstGeom prst="roundRect">
            <a:avLst>
              <a:gd name="adj" fmla="val 0"/>
            </a:avLst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283869"/>
              </a:solidFill>
            </a:endParaRPr>
          </a:p>
        </p:txBody>
      </p:sp>
      <p:sp>
        <p:nvSpPr>
          <p:cNvPr id="34" name="Google Shape;165;p23"/>
          <p:cNvSpPr txBox="1"/>
          <p:nvPr/>
        </p:nvSpPr>
        <p:spPr>
          <a:xfrm>
            <a:off x="233069" y="4661155"/>
            <a:ext cx="5252811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solidFill>
                  <a:srgbClr val="435DAF"/>
                </a:solidFill>
                <a:latin typeface="Titan One" panose="02000000000000000000" pitchFamily="2" charset="0"/>
                <a:sym typeface="Lilita One"/>
              </a:rPr>
              <a:t>PRIMERA INFANCIA</a:t>
            </a:r>
            <a:endParaRPr sz="2800" dirty="0">
              <a:solidFill>
                <a:srgbClr val="435DAF"/>
              </a:solidFill>
              <a:latin typeface="Titan One" panose="02000000000000000000" pitchFamily="2" charset="0"/>
            </a:endParaRPr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75" y="4628960"/>
            <a:ext cx="1580930" cy="387798"/>
          </a:xfrm>
          <a:prstGeom prst="rect">
            <a:avLst/>
          </a:prstGeom>
        </p:spPr>
      </p:pic>
      <p:graphicFrame>
        <p:nvGraphicFramePr>
          <p:cNvPr id="37" name="Gráfico 36"/>
          <p:cNvGraphicFramePr/>
          <p:nvPr>
            <p:extLst>
              <p:ext uri="{D42A27DB-BD31-4B8C-83A1-F6EECF244321}">
                <p14:modId xmlns:p14="http://schemas.microsoft.com/office/powerpoint/2010/main" val="190063106"/>
              </p:ext>
            </p:extLst>
          </p:nvPr>
        </p:nvGraphicFramePr>
        <p:xfrm>
          <a:off x="307453" y="1344190"/>
          <a:ext cx="4030279" cy="2736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8" name="Google Shape;165;p23"/>
          <p:cNvSpPr txBox="1"/>
          <p:nvPr/>
        </p:nvSpPr>
        <p:spPr>
          <a:xfrm>
            <a:off x="6695263" y="1133266"/>
            <a:ext cx="1864053" cy="1994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ES" sz="1800" dirty="0" smtClean="0">
                <a:solidFill>
                  <a:srgbClr val="283869"/>
                </a:solidFill>
                <a:latin typeface="Asap" pitchFamily="2" charset="0"/>
              </a:rPr>
              <a:t>Logramos incrementar la cobertura de atención de </a:t>
            </a:r>
            <a:r>
              <a:rPr lang="es-ES" sz="1800" dirty="0">
                <a:solidFill>
                  <a:srgbClr val="283869"/>
                </a:solidFill>
                <a:latin typeface="Asap" pitchFamily="2" charset="0"/>
              </a:rPr>
              <a:t>niños, niñas y mujeres gestantes </a:t>
            </a:r>
            <a:r>
              <a:rPr lang="es-ES" sz="1800" dirty="0" smtClean="0">
                <a:solidFill>
                  <a:srgbClr val="283869"/>
                </a:solidFill>
                <a:latin typeface="Asap" pitchFamily="2" charset="0"/>
              </a:rPr>
              <a:t>que reciben educación inicial. </a:t>
            </a:r>
            <a:endParaRPr lang="en-US" sz="1800" b="1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39" name="Google Shape;165;p23"/>
          <p:cNvSpPr txBox="1"/>
          <p:nvPr/>
        </p:nvSpPr>
        <p:spPr>
          <a:xfrm>
            <a:off x="400521" y="4080793"/>
            <a:ext cx="3831413" cy="166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1200" dirty="0">
                <a:solidFill>
                  <a:srgbClr val="002060"/>
                </a:solidFill>
                <a:latin typeface="Asap" pitchFamily="2" charset="0"/>
              </a:rPr>
              <a:t>Fuente: Ministerio de Educación </a:t>
            </a:r>
            <a:r>
              <a:rPr lang="es-ES" sz="1200" dirty="0" smtClean="0">
                <a:solidFill>
                  <a:srgbClr val="002060"/>
                </a:solidFill>
                <a:latin typeface="Asap" pitchFamily="2" charset="0"/>
              </a:rPr>
              <a:t>Nacional</a:t>
            </a:r>
            <a:endParaRPr lang="en-US" sz="1200" b="1" dirty="0">
              <a:solidFill>
                <a:srgbClr val="002060"/>
              </a:solidFill>
              <a:latin typeface="Asap" pitchFamily="2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482" y="1111494"/>
            <a:ext cx="2263246" cy="3843202"/>
          </a:xfrm>
          <a:prstGeom prst="rect">
            <a:avLst/>
          </a:prstGeom>
        </p:spPr>
      </p:pic>
      <p:sp>
        <p:nvSpPr>
          <p:cNvPr id="36" name="Google Shape;165;p23"/>
          <p:cNvSpPr txBox="1"/>
          <p:nvPr/>
        </p:nvSpPr>
        <p:spPr>
          <a:xfrm>
            <a:off x="233069" y="481004"/>
            <a:ext cx="5198888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2100" b="1" dirty="0">
                <a:solidFill>
                  <a:srgbClr val="002060"/>
                </a:solidFill>
                <a:latin typeface="Asap Black" pitchFamily="2" charset="0"/>
              </a:rPr>
              <a:t>Número de niños, niñas y mujeres gestantes con educación inicial </a:t>
            </a:r>
            <a:r>
              <a:rPr lang="es-ES" sz="2100" b="1" dirty="0" smtClean="0">
                <a:solidFill>
                  <a:srgbClr val="002060"/>
                </a:solidFill>
                <a:latin typeface="Asap Black" pitchFamily="2" charset="0"/>
              </a:rPr>
              <a:t>a través de </a:t>
            </a:r>
            <a:r>
              <a:rPr lang="es-ES" sz="2100" b="1" dirty="0">
                <a:solidFill>
                  <a:srgbClr val="002060"/>
                </a:solidFill>
                <a:latin typeface="Asap Black" pitchFamily="2" charset="0"/>
              </a:rPr>
              <a:t>la atención integral a la primera </a:t>
            </a:r>
            <a:r>
              <a:rPr lang="es-ES" sz="2100" b="1" dirty="0" smtClean="0">
                <a:solidFill>
                  <a:srgbClr val="002060"/>
                </a:solidFill>
                <a:latin typeface="Asap Black" pitchFamily="2" charset="0"/>
              </a:rPr>
              <a:t>infancia.</a:t>
            </a:r>
            <a:endParaRPr lang="en-US" sz="2100" b="1" dirty="0">
              <a:solidFill>
                <a:srgbClr val="002060"/>
              </a:solidFill>
              <a:latin typeface="Asap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44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506687" y="3012052"/>
            <a:ext cx="2438079" cy="2271042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06885" y="-33268"/>
            <a:ext cx="2054499" cy="1913742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255507" y="2763664"/>
            <a:ext cx="1193729" cy="1111945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966075" y="3763502"/>
            <a:ext cx="1783885" cy="1661668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4913008" y="1107613"/>
            <a:ext cx="1193729" cy="1111945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544956" y="-161872"/>
            <a:ext cx="1193729" cy="1111945"/>
          </a:xfrm>
          <a:prstGeom prst="rect">
            <a:avLst/>
          </a:prstGeom>
        </p:spPr>
      </p:pic>
      <p:sp>
        <p:nvSpPr>
          <p:cNvPr id="32" name="Rectángulo redondeado 31"/>
          <p:cNvSpPr/>
          <p:nvPr/>
        </p:nvSpPr>
        <p:spPr>
          <a:xfrm>
            <a:off x="5493433" y="937071"/>
            <a:ext cx="3285325" cy="2598180"/>
          </a:xfrm>
          <a:prstGeom prst="roundRect">
            <a:avLst>
              <a:gd name="adj" fmla="val 5173"/>
            </a:avLst>
          </a:prstGeom>
          <a:solidFill>
            <a:srgbClr val="F8EACD"/>
          </a:solidFill>
          <a:ln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3" name="Rectángulo redondeado 32"/>
          <p:cNvSpPr/>
          <p:nvPr/>
        </p:nvSpPr>
        <p:spPr>
          <a:xfrm>
            <a:off x="0" y="4502218"/>
            <a:ext cx="9144000" cy="641282"/>
          </a:xfrm>
          <a:prstGeom prst="roundRect">
            <a:avLst>
              <a:gd name="adj" fmla="val 0"/>
            </a:avLst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283869"/>
              </a:solidFill>
            </a:endParaRPr>
          </a:p>
        </p:txBody>
      </p:sp>
      <p:sp>
        <p:nvSpPr>
          <p:cNvPr id="34" name="Google Shape;165;p23"/>
          <p:cNvSpPr txBox="1"/>
          <p:nvPr/>
        </p:nvSpPr>
        <p:spPr>
          <a:xfrm>
            <a:off x="233069" y="4661155"/>
            <a:ext cx="5252811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solidFill>
                  <a:srgbClr val="435DAF"/>
                </a:solidFill>
                <a:latin typeface="Titan One" panose="02000000000000000000" pitchFamily="2" charset="0"/>
                <a:sym typeface="Lilita One"/>
              </a:rPr>
              <a:t>PRIMERA INFANCIA</a:t>
            </a:r>
            <a:endParaRPr sz="2800" dirty="0">
              <a:solidFill>
                <a:srgbClr val="435DAF"/>
              </a:solidFill>
              <a:latin typeface="Titan One" panose="02000000000000000000" pitchFamily="2" charset="0"/>
            </a:endParaRPr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75" y="4628960"/>
            <a:ext cx="1580930" cy="387798"/>
          </a:xfrm>
          <a:prstGeom prst="rect">
            <a:avLst/>
          </a:prstGeom>
        </p:spPr>
      </p:pic>
      <p:sp>
        <p:nvSpPr>
          <p:cNvPr id="36" name="Google Shape;165;p23"/>
          <p:cNvSpPr txBox="1"/>
          <p:nvPr/>
        </p:nvSpPr>
        <p:spPr>
          <a:xfrm>
            <a:off x="233068" y="481004"/>
            <a:ext cx="5260365" cy="295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2400" b="1" dirty="0">
                <a:solidFill>
                  <a:srgbClr val="002060"/>
                </a:solidFill>
                <a:latin typeface="Asap Black" pitchFamily="2" charset="0"/>
              </a:rPr>
              <a:t>Cobertura escolar bruta en transición</a:t>
            </a:r>
            <a:endParaRPr lang="en-US" sz="2400" b="1" dirty="0">
              <a:solidFill>
                <a:srgbClr val="002060"/>
              </a:solidFill>
              <a:latin typeface="Asap Black" pitchFamily="2" charset="0"/>
            </a:endParaRPr>
          </a:p>
        </p:txBody>
      </p:sp>
      <p:graphicFrame>
        <p:nvGraphicFramePr>
          <p:cNvPr id="37" name="Gráfico 36"/>
          <p:cNvGraphicFramePr/>
          <p:nvPr>
            <p:extLst>
              <p:ext uri="{D42A27DB-BD31-4B8C-83A1-F6EECF244321}">
                <p14:modId xmlns:p14="http://schemas.microsoft.com/office/powerpoint/2010/main" val="550867831"/>
              </p:ext>
            </p:extLst>
          </p:nvPr>
        </p:nvGraphicFramePr>
        <p:xfrm>
          <a:off x="307453" y="937072"/>
          <a:ext cx="4030279" cy="3143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8" name="Google Shape;165;p23"/>
          <p:cNvSpPr txBox="1"/>
          <p:nvPr/>
        </p:nvSpPr>
        <p:spPr>
          <a:xfrm>
            <a:off x="6598287" y="1133266"/>
            <a:ext cx="1961030" cy="2243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ES" sz="1800" dirty="0">
                <a:solidFill>
                  <a:srgbClr val="283869"/>
                </a:solidFill>
                <a:latin typeface="Asap" pitchFamily="2" charset="0"/>
              </a:rPr>
              <a:t>2020, la cobertura escolar bruta fue del 107%, disminuyendo ligeramente a 106% en 2021 y alcanzando un valor de 103% </a:t>
            </a:r>
            <a:r>
              <a:rPr lang="es-ES" sz="1800" dirty="0" smtClean="0">
                <a:solidFill>
                  <a:srgbClr val="283869"/>
                </a:solidFill>
                <a:latin typeface="Asap" pitchFamily="2" charset="0"/>
              </a:rPr>
              <a:t>     en 2022. </a:t>
            </a:r>
            <a:endParaRPr lang="en-US" sz="1800" b="1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39" name="Google Shape;165;p23"/>
          <p:cNvSpPr txBox="1"/>
          <p:nvPr/>
        </p:nvSpPr>
        <p:spPr>
          <a:xfrm>
            <a:off x="400521" y="4080793"/>
            <a:ext cx="3831413" cy="166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1200" dirty="0">
                <a:solidFill>
                  <a:srgbClr val="002060"/>
                </a:solidFill>
                <a:latin typeface="Asap" pitchFamily="2" charset="0"/>
              </a:rPr>
              <a:t>Fuente: Ministerio de Educación </a:t>
            </a:r>
            <a:r>
              <a:rPr lang="es-ES" sz="1200" dirty="0" smtClean="0">
                <a:solidFill>
                  <a:srgbClr val="002060"/>
                </a:solidFill>
                <a:latin typeface="Asap" pitchFamily="2" charset="0"/>
              </a:rPr>
              <a:t>Nacional</a:t>
            </a:r>
            <a:endParaRPr lang="en-US" sz="1200" b="1" dirty="0">
              <a:solidFill>
                <a:srgbClr val="002060"/>
              </a:solidFill>
              <a:latin typeface="Asap" pitchFamily="2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482" y="1165745"/>
            <a:ext cx="2263246" cy="3734699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3284594" y="1736936"/>
            <a:ext cx="576000" cy="2012103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9" name="Google Shape;165;p23"/>
          <p:cNvSpPr txBox="1"/>
          <p:nvPr/>
        </p:nvSpPr>
        <p:spPr>
          <a:xfrm>
            <a:off x="667272" y="3807029"/>
            <a:ext cx="731889" cy="249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1800" b="1" dirty="0" smtClean="0">
                <a:solidFill>
                  <a:srgbClr val="002060"/>
                </a:solidFill>
                <a:latin typeface="Asap" pitchFamily="2" charset="0"/>
              </a:rPr>
              <a:t>2020</a:t>
            </a:r>
            <a:endParaRPr lang="en-US" sz="1800" b="1" dirty="0">
              <a:solidFill>
                <a:srgbClr val="002060"/>
              </a:solidFill>
              <a:latin typeface="Asap" pitchFamily="2" charset="0"/>
            </a:endParaRPr>
          </a:p>
        </p:txBody>
      </p:sp>
      <p:sp>
        <p:nvSpPr>
          <p:cNvPr id="20" name="Google Shape;165;p23"/>
          <p:cNvSpPr txBox="1"/>
          <p:nvPr/>
        </p:nvSpPr>
        <p:spPr>
          <a:xfrm>
            <a:off x="1948331" y="3810190"/>
            <a:ext cx="731889" cy="249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1800" b="1" dirty="0" smtClean="0">
                <a:solidFill>
                  <a:srgbClr val="002060"/>
                </a:solidFill>
                <a:latin typeface="Asap" pitchFamily="2" charset="0"/>
              </a:rPr>
              <a:t>2021</a:t>
            </a:r>
            <a:endParaRPr lang="en-US" sz="1800" b="1" dirty="0">
              <a:solidFill>
                <a:srgbClr val="002060"/>
              </a:solidFill>
              <a:latin typeface="Asap" pitchFamily="2" charset="0"/>
            </a:endParaRPr>
          </a:p>
        </p:txBody>
      </p:sp>
      <p:sp>
        <p:nvSpPr>
          <p:cNvPr id="23" name="Google Shape;165;p23"/>
          <p:cNvSpPr txBox="1"/>
          <p:nvPr/>
        </p:nvSpPr>
        <p:spPr>
          <a:xfrm>
            <a:off x="3203933" y="3809355"/>
            <a:ext cx="731889" cy="249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1800" b="1" dirty="0" smtClean="0">
                <a:solidFill>
                  <a:srgbClr val="002060"/>
                </a:solidFill>
                <a:latin typeface="Asap" pitchFamily="2" charset="0"/>
              </a:rPr>
              <a:t>2022</a:t>
            </a:r>
            <a:endParaRPr lang="en-US" sz="1800" b="1" dirty="0">
              <a:solidFill>
                <a:srgbClr val="002060"/>
              </a:solidFill>
              <a:latin typeface="Asap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88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5240780" y="3057560"/>
            <a:ext cx="2438079" cy="227104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7034" y="-12846"/>
            <a:ext cx="2054499" cy="191374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1457" y="2407711"/>
            <a:ext cx="1193729" cy="111194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267801" y="3576931"/>
            <a:ext cx="1783885" cy="1661668"/>
          </a:xfrm>
          <a:prstGeom prst="rect">
            <a:avLst/>
          </a:prstGeom>
        </p:spPr>
      </p:pic>
      <p:sp>
        <p:nvSpPr>
          <p:cNvPr id="155" name="Google Shape;155;p23"/>
          <p:cNvSpPr/>
          <p:nvPr/>
        </p:nvSpPr>
        <p:spPr>
          <a:xfrm>
            <a:off x="643944" y="1824535"/>
            <a:ext cx="6944306" cy="1407051"/>
          </a:xfrm>
          <a:custGeom>
            <a:avLst/>
            <a:gdLst/>
            <a:ahLst/>
            <a:cxnLst/>
            <a:rect l="l" t="t" r="r" b="b"/>
            <a:pathLst>
              <a:path w="2423656" h="413835" extrusionOk="0">
                <a:moveTo>
                  <a:pt x="48608" y="0"/>
                </a:moveTo>
                <a:lnTo>
                  <a:pt x="2375048" y="0"/>
                </a:lnTo>
                <a:cubicBezTo>
                  <a:pt x="2401893" y="0"/>
                  <a:pt x="2423656" y="21763"/>
                  <a:pt x="2423656" y="48608"/>
                </a:cubicBezTo>
                <a:lnTo>
                  <a:pt x="2423656" y="365227"/>
                </a:lnTo>
                <a:cubicBezTo>
                  <a:pt x="2423656" y="378118"/>
                  <a:pt x="2418535" y="390482"/>
                  <a:pt x="2409419" y="399598"/>
                </a:cubicBezTo>
                <a:cubicBezTo>
                  <a:pt x="2400303" y="408713"/>
                  <a:pt x="2387939" y="413835"/>
                  <a:pt x="2375048" y="413835"/>
                </a:cubicBezTo>
                <a:lnTo>
                  <a:pt x="48608" y="413835"/>
                </a:lnTo>
                <a:cubicBezTo>
                  <a:pt x="35716" y="413835"/>
                  <a:pt x="23353" y="408713"/>
                  <a:pt x="14237" y="399598"/>
                </a:cubicBezTo>
                <a:cubicBezTo>
                  <a:pt x="5121" y="390482"/>
                  <a:pt x="0" y="378118"/>
                  <a:pt x="0" y="365227"/>
                </a:cubicBezTo>
                <a:lnTo>
                  <a:pt x="0" y="48608"/>
                </a:lnTo>
                <a:cubicBezTo>
                  <a:pt x="0" y="21763"/>
                  <a:pt x="21763" y="0"/>
                  <a:pt x="48608" y="0"/>
                </a:cubicBezTo>
                <a:close/>
              </a:path>
            </a:pathLst>
          </a:custGeom>
          <a:solidFill>
            <a:srgbClr val="F8EACD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165;p23"/>
          <p:cNvSpPr txBox="1"/>
          <p:nvPr/>
        </p:nvSpPr>
        <p:spPr>
          <a:xfrm>
            <a:off x="947467" y="2018664"/>
            <a:ext cx="3964548" cy="997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283869"/>
                </a:solidFill>
                <a:effectLst/>
                <a:uLnTx/>
                <a:uFillTx/>
                <a:latin typeface="Titan One" panose="02000000000000000000" pitchFamily="2" charset="0"/>
                <a:cs typeface="Arial"/>
                <a:sym typeface="Lilita One"/>
              </a:rPr>
              <a:t>INFANCIA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400" noProof="0" dirty="0" smtClean="0">
                <a:solidFill>
                  <a:srgbClr val="283869"/>
                </a:solidFill>
                <a:latin typeface="Titan One" panose="02000000000000000000" pitchFamily="2" charset="0"/>
                <a:sym typeface="Lilita One"/>
              </a:rPr>
              <a:t>(6 -11 años)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283869"/>
              </a:solidFill>
              <a:effectLst/>
              <a:uLnTx/>
              <a:uFillTx/>
              <a:latin typeface="Titan One" panose="02000000000000000000" pitchFamily="2" charset="0"/>
              <a:sym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156" y="272184"/>
            <a:ext cx="3121937" cy="469813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415020" y="609539"/>
            <a:ext cx="1193729" cy="111194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8026245" y="2640060"/>
            <a:ext cx="1193729" cy="1111945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832" y="3829050"/>
            <a:ext cx="1102598" cy="93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451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5240780" y="3549397"/>
            <a:ext cx="2438079" cy="227104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690" y="-439478"/>
            <a:ext cx="2054499" cy="191374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23016" y="2373456"/>
            <a:ext cx="1193729" cy="111194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267801" y="3826312"/>
            <a:ext cx="1783885" cy="166166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283805" y="-139051"/>
            <a:ext cx="1193729" cy="111194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8386464" y="2640060"/>
            <a:ext cx="1193729" cy="1111945"/>
          </a:xfrm>
          <a:prstGeom prst="rect">
            <a:avLst/>
          </a:prstGeom>
        </p:spPr>
      </p:pic>
      <p:sp>
        <p:nvSpPr>
          <p:cNvPr id="21" name="Rectángulo redondeado 20"/>
          <p:cNvSpPr/>
          <p:nvPr/>
        </p:nvSpPr>
        <p:spPr>
          <a:xfrm>
            <a:off x="277091" y="388329"/>
            <a:ext cx="6981852" cy="4512314"/>
          </a:xfrm>
          <a:prstGeom prst="roundRect">
            <a:avLst>
              <a:gd name="adj" fmla="val 4167"/>
            </a:avLst>
          </a:prstGeom>
          <a:solidFill>
            <a:srgbClr val="F8EACD"/>
          </a:solidFill>
          <a:ln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sap Medium" pitchFamily="2" charset="0"/>
            </a:endParaRPr>
          </a:p>
        </p:txBody>
      </p:sp>
      <p:sp>
        <p:nvSpPr>
          <p:cNvPr id="22" name="Rectángulo redondeado 21"/>
          <p:cNvSpPr/>
          <p:nvPr/>
        </p:nvSpPr>
        <p:spPr>
          <a:xfrm>
            <a:off x="501796" y="590864"/>
            <a:ext cx="8642204" cy="641282"/>
          </a:xfrm>
          <a:prstGeom prst="roundRect">
            <a:avLst>
              <a:gd name="adj" fmla="val 0"/>
            </a:avLst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283869"/>
              </a:solidFill>
            </a:endParaRPr>
          </a:p>
        </p:txBody>
      </p:sp>
      <p:sp>
        <p:nvSpPr>
          <p:cNvPr id="23" name="Elipse 22"/>
          <p:cNvSpPr/>
          <p:nvPr/>
        </p:nvSpPr>
        <p:spPr>
          <a:xfrm>
            <a:off x="74581" y="211869"/>
            <a:ext cx="1620982" cy="1503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75" y="717606"/>
            <a:ext cx="1580930" cy="387798"/>
          </a:xfrm>
          <a:prstGeom prst="rect">
            <a:avLst/>
          </a:prstGeom>
        </p:spPr>
      </p:pic>
      <p:sp>
        <p:nvSpPr>
          <p:cNvPr id="26" name="Google Shape;165;p23"/>
          <p:cNvSpPr txBox="1"/>
          <p:nvPr/>
        </p:nvSpPr>
        <p:spPr>
          <a:xfrm>
            <a:off x="709738" y="2380807"/>
            <a:ext cx="445171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3000" b="1" dirty="0" smtClean="0">
                <a:solidFill>
                  <a:srgbClr val="283869"/>
                </a:solidFill>
                <a:latin typeface="Asap Black" pitchFamily="2" charset="0"/>
              </a:rPr>
              <a:t>900 </a:t>
            </a:r>
            <a:r>
              <a:rPr lang="es-ES" sz="3000" b="1" dirty="0">
                <a:solidFill>
                  <a:srgbClr val="283869"/>
                </a:solidFill>
                <a:latin typeface="Asap Black" pitchFamily="2" charset="0"/>
              </a:rPr>
              <a:t>niños y </a:t>
            </a:r>
            <a:r>
              <a:rPr lang="es-ES" sz="3000" b="1" dirty="0" smtClean="0">
                <a:solidFill>
                  <a:srgbClr val="283869"/>
                </a:solidFill>
                <a:latin typeface="Asap Black" pitchFamily="2" charset="0"/>
              </a:rPr>
              <a:t>niñas</a:t>
            </a:r>
            <a:endParaRPr lang="en-US" sz="3000" b="1" dirty="0">
              <a:solidFill>
                <a:srgbClr val="283869"/>
              </a:solidFill>
              <a:latin typeface="Asap Black" pitchFamily="2" charset="0"/>
            </a:endParaRPr>
          </a:p>
        </p:txBody>
      </p:sp>
      <p:sp>
        <p:nvSpPr>
          <p:cNvPr id="27" name="Google Shape;165;p23"/>
          <p:cNvSpPr txBox="1"/>
          <p:nvPr/>
        </p:nvSpPr>
        <p:spPr>
          <a:xfrm>
            <a:off x="709739" y="1997420"/>
            <a:ext cx="42854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400" dirty="0" smtClean="0">
                <a:solidFill>
                  <a:srgbClr val="283869"/>
                </a:solidFill>
                <a:latin typeface="Asap" pitchFamily="2" charset="0"/>
              </a:rPr>
              <a:t>Beneficiamos a más de</a:t>
            </a:r>
            <a:endParaRPr lang="en-US" sz="3000" b="1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28" name="Google Shape;165;p23"/>
          <p:cNvSpPr txBox="1"/>
          <p:nvPr/>
        </p:nvSpPr>
        <p:spPr>
          <a:xfrm>
            <a:off x="709738" y="2763034"/>
            <a:ext cx="4285455" cy="1606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200" dirty="0" smtClean="0">
                <a:solidFill>
                  <a:srgbClr val="283869"/>
                </a:solidFill>
                <a:latin typeface="Asap" pitchFamily="2" charset="0"/>
              </a:rPr>
              <a:t>en </a:t>
            </a:r>
            <a:r>
              <a:rPr lang="es-ES" sz="2200" dirty="0">
                <a:solidFill>
                  <a:srgbClr val="283869"/>
                </a:solidFill>
                <a:latin typeface="Asap" pitchFamily="2" charset="0"/>
              </a:rPr>
              <a:t>situación de vulnerabilidad de la zona rural y urbana </a:t>
            </a:r>
            <a:r>
              <a:rPr lang="es-ES" sz="2200" dirty="0" smtClean="0">
                <a:solidFill>
                  <a:srgbClr val="283869"/>
                </a:solidFill>
                <a:latin typeface="Asap" pitchFamily="2" charset="0"/>
              </a:rPr>
              <a:t>de Pasto</a:t>
            </a:r>
            <a:r>
              <a:rPr lang="es-ES" sz="2200" dirty="0">
                <a:solidFill>
                  <a:srgbClr val="283869"/>
                </a:solidFill>
                <a:latin typeface="Asap" pitchFamily="2" charset="0"/>
              </a:rPr>
              <a:t>, a través </a:t>
            </a:r>
            <a:r>
              <a:rPr lang="es-ES" sz="2200" dirty="0" smtClean="0">
                <a:solidFill>
                  <a:srgbClr val="283869"/>
                </a:solidFill>
                <a:latin typeface="Asap" pitchFamily="2" charset="0"/>
              </a:rPr>
              <a:t>del </a:t>
            </a:r>
            <a:r>
              <a:rPr lang="es-ES" sz="2200" dirty="0">
                <a:solidFill>
                  <a:srgbClr val="283869"/>
                </a:solidFill>
                <a:latin typeface="Asap" pitchFamily="2" charset="0"/>
              </a:rPr>
              <a:t>programa </a:t>
            </a:r>
            <a:r>
              <a:rPr lang="es-ES" sz="2400" b="1" dirty="0">
                <a:solidFill>
                  <a:srgbClr val="283869"/>
                </a:solidFill>
                <a:latin typeface="Asap" pitchFamily="2" charset="0"/>
              </a:rPr>
              <a:t>Comedores </a:t>
            </a:r>
            <a:r>
              <a:rPr lang="es-ES" sz="2400" b="1" dirty="0" smtClean="0">
                <a:solidFill>
                  <a:srgbClr val="283869"/>
                </a:solidFill>
                <a:latin typeface="Asap" pitchFamily="2" charset="0"/>
              </a:rPr>
              <a:t>solidarios, sana nutrición y vida saludable.</a:t>
            </a:r>
            <a:endParaRPr lang="en-US" sz="2400" b="1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29" name="Google Shape;165;p23"/>
          <p:cNvSpPr txBox="1"/>
          <p:nvPr/>
        </p:nvSpPr>
        <p:spPr>
          <a:xfrm>
            <a:off x="1841840" y="743939"/>
            <a:ext cx="5252811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solidFill>
                  <a:srgbClr val="435DAF"/>
                </a:solidFill>
                <a:latin typeface="Titan One" panose="02000000000000000000" pitchFamily="2" charset="0"/>
                <a:sym typeface="Lilita One"/>
              </a:rPr>
              <a:t>INFANCIA</a:t>
            </a:r>
            <a:endParaRPr sz="2800" dirty="0">
              <a:solidFill>
                <a:srgbClr val="435DAF"/>
              </a:solidFill>
              <a:latin typeface="Titan One" panose="02000000000000000000" pitchFamily="2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58" y="109676"/>
            <a:ext cx="1033849" cy="1555816"/>
          </a:xfrm>
          <a:prstGeom prst="rect">
            <a:avLst/>
          </a:prstGeom>
        </p:spPr>
      </p:pic>
      <p:sp>
        <p:nvSpPr>
          <p:cNvPr id="19" name="Elipse 18"/>
          <p:cNvSpPr/>
          <p:nvPr/>
        </p:nvSpPr>
        <p:spPr>
          <a:xfrm>
            <a:off x="5439557" y="1440056"/>
            <a:ext cx="3581245" cy="3460586"/>
          </a:xfrm>
          <a:prstGeom prst="ellipse">
            <a:avLst/>
          </a:pr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rcRect/>
            <a:stretch>
              <a:fillRect l="-33645" t="223" r="-20332" b="-11922"/>
            </a:stretch>
          </a:blipFill>
          <a:ln w="44450"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758702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5240780" y="3549397"/>
            <a:ext cx="2438079" cy="227104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690" y="-439478"/>
            <a:ext cx="2054499" cy="191374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23016" y="2373456"/>
            <a:ext cx="1193729" cy="111194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267801" y="3826312"/>
            <a:ext cx="1783885" cy="166166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283805" y="-139051"/>
            <a:ext cx="1193729" cy="111194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8386464" y="2640060"/>
            <a:ext cx="1193729" cy="1111945"/>
          </a:xfrm>
          <a:prstGeom prst="rect">
            <a:avLst/>
          </a:prstGeom>
        </p:spPr>
      </p:pic>
      <p:sp>
        <p:nvSpPr>
          <p:cNvPr id="21" name="Rectángulo redondeado 20"/>
          <p:cNvSpPr/>
          <p:nvPr/>
        </p:nvSpPr>
        <p:spPr>
          <a:xfrm>
            <a:off x="277091" y="388329"/>
            <a:ext cx="6981852" cy="4512314"/>
          </a:xfrm>
          <a:prstGeom prst="roundRect">
            <a:avLst>
              <a:gd name="adj" fmla="val 4167"/>
            </a:avLst>
          </a:prstGeom>
          <a:solidFill>
            <a:srgbClr val="F8EACD"/>
          </a:solidFill>
          <a:ln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sap Medium" pitchFamily="2" charset="0"/>
            </a:endParaRPr>
          </a:p>
        </p:txBody>
      </p:sp>
      <p:sp>
        <p:nvSpPr>
          <p:cNvPr id="22" name="Rectángulo redondeado 21"/>
          <p:cNvSpPr/>
          <p:nvPr/>
        </p:nvSpPr>
        <p:spPr>
          <a:xfrm>
            <a:off x="501796" y="590864"/>
            <a:ext cx="8642204" cy="641282"/>
          </a:xfrm>
          <a:prstGeom prst="roundRect">
            <a:avLst>
              <a:gd name="adj" fmla="val 0"/>
            </a:avLst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283869"/>
              </a:solidFill>
            </a:endParaRPr>
          </a:p>
        </p:txBody>
      </p:sp>
      <p:sp>
        <p:nvSpPr>
          <p:cNvPr id="23" name="Elipse 22"/>
          <p:cNvSpPr/>
          <p:nvPr/>
        </p:nvSpPr>
        <p:spPr>
          <a:xfrm>
            <a:off x="74581" y="211869"/>
            <a:ext cx="1620982" cy="1503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75" y="717606"/>
            <a:ext cx="1580930" cy="387798"/>
          </a:xfrm>
          <a:prstGeom prst="rect">
            <a:avLst/>
          </a:prstGeom>
        </p:spPr>
      </p:pic>
      <p:sp>
        <p:nvSpPr>
          <p:cNvPr id="29" name="Google Shape;165;p23"/>
          <p:cNvSpPr txBox="1"/>
          <p:nvPr/>
        </p:nvSpPr>
        <p:spPr>
          <a:xfrm>
            <a:off x="1841840" y="743939"/>
            <a:ext cx="5252811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solidFill>
                  <a:srgbClr val="435DAF"/>
                </a:solidFill>
                <a:latin typeface="Titan One" panose="02000000000000000000" pitchFamily="2" charset="0"/>
                <a:sym typeface="Lilita One"/>
              </a:rPr>
              <a:t>INFANCIA</a:t>
            </a:r>
            <a:endParaRPr sz="2800" dirty="0">
              <a:solidFill>
                <a:srgbClr val="435DAF"/>
              </a:solidFill>
              <a:latin typeface="Titan One" panose="02000000000000000000" pitchFamily="2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58" y="109676"/>
            <a:ext cx="1033849" cy="1555816"/>
          </a:xfrm>
          <a:prstGeom prst="rect">
            <a:avLst/>
          </a:prstGeom>
        </p:spPr>
      </p:pic>
      <p:sp>
        <p:nvSpPr>
          <p:cNvPr id="19" name="Rectángulo redondeado 18"/>
          <p:cNvSpPr/>
          <p:nvPr/>
        </p:nvSpPr>
        <p:spPr>
          <a:xfrm>
            <a:off x="2316026" y="3443970"/>
            <a:ext cx="3011048" cy="913415"/>
          </a:xfrm>
          <a:prstGeom prst="roundRect">
            <a:avLst/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Google Shape;165;p23"/>
          <p:cNvSpPr txBox="1"/>
          <p:nvPr/>
        </p:nvSpPr>
        <p:spPr>
          <a:xfrm>
            <a:off x="709739" y="3800192"/>
            <a:ext cx="147176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800" dirty="0">
                <a:solidFill>
                  <a:srgbClr val="283869"/>
                </a:solidFill>
                <a:latin typeface="Asap Black" pitchFamily="2" charset="0"/>
              </a:rPr>
              <a:t>I</a:t>
            </a:r>
            <a:r>
              <a:rPr lang="es-ES" sz="2800" dirty="0" smtClean="0">
                <a:solidFill>
                  <a:srgbClr val="283869"/>
                </a:solidFill>
                <a:latin typeface="Asap Black" pitchFamily="2" charset="0"/>
              </a:rPr>
              <a:t>nversión</a:t>
            </a:r>
            <a:endParaRPr lang="en-US" sz="2800" b="1" dirty="0">
              <a:solidFill>
                <a:srgbClr val="283869"/>
              </a:solidFill>
              <a:latin typeface="Asap Black" pitchFamily="2" charset="0"/>
            </a:endParaRPr>
          </a:p>
        </p:txBody>
      </p:sp>
      <p:sp>
        <p:nvSpPr>
          <p:cNvPr id="30" name="Google Shape;165;p23"/>
          <p:cNvSpPr txBox="1"/>
          <p:nvPr/>
        </p:nvSpPr>
        <p:spPr>
          <a:xfrm>
            <a:off x="2417736" y="3552340"/>
            <a:ext cx="284699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 err="1" smtClean="0">
                <a:solidFill>
                  <a:schemeClr val="bg1"/>
                </a:solidFill>
                <a:latin typeface="Asap Black" pitchFamily="2" charset="0"/>
              </a:rPr>
              <a:t>Más</a:t>
            </a:r>
            <a:r>
              <a:rPr lang="en-US" sz="2800" b="1" dirty="0" smtClean="0">
                <a:solidFill>
                  <a:schemeClr val="bg1"/>
                </a:solidFill>
                <a:latin typeface="Asap Black" pitchFamily="2" charset="0"/>
              </a:rPr>
              <a:t> de </a:t>
            </a:r>
          </a:p>
          <a:p>
            <a:pPr>
              <a:lnSpc>
                <a:spcPct val="800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Asap Black" pitchFamily="2" charset="0"/>
              </a:rPr>
              <a:t>$1.260 </a:t>
            </a:r>
            <a:r>
              <a:rPr lang="en-US" sz="3200" b="1" dirty="0" err="1" smtClean="0">
                <a:solidFill>
                  <a:schemeClr val="bg1"/>
                </a:solidFill>
                <a:latin typeface="Asap Black" pitchFamily="2" charset="0"/>
              </a:rPr>
              <a:t>millones</a:t>
            </a:r>
            <a:r>
              <a:rPr lang="en-US" sz="3200" b="1" dirty="0" smtClean="0">
                <a:solidFill>
                  <a:schemeClr val="bg1"/>
                </a:solidFill>
                <a:latin typeface="Asap Black" pitchFamily="2" charset="0"/>
              </a:rPr>
              <a:t> </a:t>
            </a:r>
            <a:endParaRPr lang="en-US" sz="3200" b="1" dirty="0">
              <a:solidFill>
                <a:schemeClr val="bg1"/>
              </a:solidFill>
              <a:latin typeface="Asap Black" pitchFamily="2" charset="0"/>
            </a:endParaRPr>
          </a:p>
        </p:txBody>
      </p:sp>
      <p:sp>
        <p:nvSpPr>
          <p:cNvPr id="31" name="Google Shape;165;p23"/>
          <p:cNvSpPr txBox="1"/>
          <p:nvPr/>
        </p:nvSpPr>
        <p:spPr>
          <a:xfrm>
            <a:off x="709738" y="2283920"/>
            <a:ext cx="4436595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3000" dirty="0" smtClean="0">
                <a:solidFill>
                  <a:srgbClr val="283869"/>
                </a:solidFill>
                <a:latin typeface="Asap Black" pitchFamily="2" charset="0"/>
              </a:rPr>
              <a:t>7 comedores solidarios: </a:t>
            </a:r>
            <a:endParaRPr lang="en-US" sz="3000" b="1" dirty="0">
              <a:solidFill>
                <a:srgbClr val="283869"/>
              </a:solidFill>
              <a:latin typeface="Asap Black" pitchFamily="2" charset="0"/>
            </a:endParaRPr>
          </a:p>
        </p:txBody>
      </p:sp>
      <p:sp>
        <p:nvSpPr>
          <p:cNvPr id="32" name="Google Shape;165;p23"/>
          <p:cNvSpPr txBox="1"/>
          <p:nvPr/>
        </p:nvSpPr>
        <p:spPr>
          <a:xfrm>
            <a:off x="709739" y="1975845"/>
            <a:ext cx="272246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400" dirty="0">
                <a:solidFill>
                  <a:srgbClr val="283869"/>
                </a:solidFill>
                <a:latin typeface="Asap" pitchFamily="2" charset="0"/>
              </a:rPr>
              <a:t>Implementamos</a:t>
            </a:r>
            <a:endParaRPr lang="en-US" sz="3000" b="1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33" name="Google Shape;165;p23"/>
          <p:cNvSpPr txBox="1"/>
          <p:nvPr/>
        </p:nvSpPr>
        <p:spPr>
          <a:xfrm>
            <a:off x="709739" y="2687894"/>
            <a:ext cx="3235028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400" dirty="0" smtClean="0">
                <a:solidFill>
                  <a:srgbClr val="283869"/>
                </a:solidFill>
                <a:latin typeface="Asap" pitchFamily="2" charset="0"/>
              </a:rPr>
              <a:t>3 en el sector urbano</a:t>
            </a:r>
          </a:p>
          <a:p>
            <a:pPr>
              <a:lnSpc>
                <a:spcPct val="90000"/>
              </a:lnSpc>
            </a:pPr>
            <a:r>
              <a:rPr lang="es-ES" sz="2400" dirty="0" smtClean="0">
                <a:solidFill>
                  <a:srgbClr val="283869"/>
                </a:solidFill>
                <a:latin typeface="Asap" pitchFamily="2" charset="0"/>
              </a:rPr>
              <a:t>4 en el sector rural </a:t>
            </a:r>
            <a:endParaRPr lang="en-US" sz="3000" b="1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26" name="Elipse 25"/>
          <p:cNvSpPr/>
          <p:nvPr/>
        </p:nvSpPr>
        <p:spPr>
          <a:xfrm>
            <a:off x="5439557" y="1440056"/>
            <a:ext cx="3581245" cy="3460586"/>
          </a:xfrm>
          <a:prstGeom prst="ellipse">
            <a:avLst/>
          </a:prstGeom>
          <a:blipFill>
            <a:blip r:embed="rId7"/>
            <a:srcRect/>
            <a:stretch>
              <a:fillRect l="-37765" t="-200" r="-3501" b="200"/>
            </a:stretch>
          </a:blipFill>
          <a:ln w="44450"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658480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5240780" y="3549397"/>
            <a:ext cx="2438079" cy="227104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690" y="-439478"/>
            <a:ext cx="2054499" cy="191374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23016" y="2373456"/>
            <a:ext cx="1193729" cy="111194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267801" y="3826312"/>
            <a:ext cx="1783885" cy="166166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283805" y="-139051"/>
            <a:ext cx="1193729" cy="111194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8386464" y="2640060"/>
            <a:ext cx="1193729" cy="1111945"/>
          </a:xfrm>
          <a:prstGeom prst="rect">
            <a:avLst/>
          </a:prstGeom>
        </p:spPr>
      </p:pic>
      <p:sp>
        <p:nvSpPr>
          <p:cNvPr id="21" name="Rectángulo redondeado 20"/>
          <p:cNvSpPr/>
          <p:nvPr/>
        </p:nvSpPr>
        <p:spPr>
          <a:xfrm>
            <a:off x="277091" y="388329"/>
            <a:ext cx="6981852" cy="4512314"/>
          </a:xfrm>
          <a:prstGeom prst="roundRect">
            <a:avLst>
              <a:gd name="adj" fmla="val 4167"/>
            </a:avLst>
          </a:prstGeom>
          <a:solidFill>
            <a:srgbClr val="F8EACD"/>
          </a:solidFill>
          <a:ln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sap Medium" pitchFamily="2" charset="0"/>
            </a:endParaRPr>
          </a:p>
        </p:txBody>
      </p:sp>
      <p:sp>
        <p:nvSpPr>
          <p:cNvPr id="22" name="Rectángulo redondeado 21"/>
          <p:cNvSpPr/>
          <p:nvPr/>
        </p:nvSpPr>
        <p:spPr>
          <a:xfrm>
            <a:off x="501796" y="590864"/>
            <a:ext cx="8642204" cy="641282"/>
          </a:xfrm>
          <a:prstGeom prst="roundRect">
            <a:avLst>
              <a:gd name="adj" fmla="val 0"/>
            </a:avLst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283869"/>
              </a:solidFill>
            </a:endParaRPr>
          </a:p>
        </p:txBody>
      </p:sp>
      <p:sp>
        <p:nvSpPr>
          <p:cNvPr id="23" name="Elipse 22"/>
          <p:cNvSpPr/>
          <p:nvPr/>
        </p:nvSpPr>
        <p:spPr>
          <a:xfrm>
            <a:off x="74581" y="211869"/>
            <a:ext cx="1620982" cy="1503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75" y="717606"/>
            <a:ext cx="1580930" cy="387798"/>
          </a:xfrm>
          <a:prstGeom prst="rect">
            <a:avLst/>
          </a:prstGeom>
        </p:spPr>
      </p:pic>
      <p:sp>
        <p:nvSpPr>
          <p:cNvPr id="26" name="Google Shape;165;p23"/>
          <p:cNvSpPr txBox="1"/>
          <p:nvPr/>
        </p:nvSpPr>
        <p:spPr>
          <a:xfrm>
            <a:off x="709738" y="2174342"/>
            <a:ext cx="445171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3000" b="1" dirty="0" smtClean="0">
                <a:solidFill>
                  <a:srgbClr val="283869"/>
                </a:solidFill>
                <a:latin typeface="Asap Black" pitchFamily="2" charset="0"/>
              </a:rPr>
              <a:t>100</a:t>
            </a:r>
            <a:r>
              <a:rPr lang="es-ES" sz="3000" b="1" dirty="0">
                <a:solidFill>
                  <a:srgbClr val="283869"/>
                </a:solidFill>
                <a:latin typeface="Asap Black" pitchFamily="2" charset="0"/>
              </a:rPr>
              <a:t>% de niños</a:t>
            </a:r>
            <a:r>
              <a:rPr lang="es-ES" sz="3000" b="1" dirty="0" smtClean="0">
                <a:solidFill>
                  <a:srgbClr val="283869"/>
                </a:solidFill>
                <a:latin typeface="Asap Black" pitchFamily="2" charset="0"/>
              </a:rPr>
              <a:t>, niñas y adolescentes</a:t>
            </a:r>
            <a:endParaRPr lang="en-US" sz="3000" b="1" dirty="0">
              <a:solidFill>
                <a:srgbClr val="283869"/>
              </a:solidFill>
              <a:latin typeface="Asap Black" pitchFamily="2" charset="0"/>
            </a:endParaRPr>
          </a:p>
        </p:txBody>
      </p:sp>
      <p:sp>
        <p:nvSpPr>
          <p:cNvPr id="27" name="Google Shape;165;p23"/>
          <p:cNvSpPr txBox="1"/>
          <p:nvPr/>
        </p:nvSpPr>
        <p:spPr>
          <a:xfrm>
            <a:off x="709739" y="1812738"/>
            <a:ext cx="50145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400" dirty="0" smtClean="0">
                <a:solidFill>
                  <a:srgbClr val="283869"/>
                </a:solidFill>
                <a:latin typeface="Asap" pitchFamily="2" charset="0"/>
              </a:rPr>
              <a:t>Beneficiamos con una cobertura del </a:t>
            </a:r>
            <a:endParaRPr lang="en-US" sz="3000" b="1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28" name="Google Shape;165;p23"/>
          <p:cNvSpPr txBox="1"/>
          <p:nvPr/>
        </p:nvSpPr>
        <p:spPr>
          <a:xfrm>
            <a:off x="709737" y="2911091"/>
            <a:ext cx="4824079" cy="747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1800" dirty="0" smtClean="0">
                <a:solidFill>
                  <a:srgbClr val="283869"/>
                </a:solidFill>
                <a:latin typeface="Asap" pitchFamily="2" charset="0"/>
              </a:rPr>
              <a:t> a través del </a:t>
            </a:r>
            <a:r>
              <a:rPr lang="es-ES" sz="1800" b="1" dirty="0" smtClean="0">
                <a:solidFill>
                  <a:srgbClr val="283869"/>
                </a:solidFill>
                <a:latin typeface="Asap" pitchFamily="2" charset="0"/>
              </a:rPr>
              <a:t>Programa de Alimentación Escolar - PAE </a:t>
            </a:r>
            <a:r>
              <a:rPr lang="es-ES" sz="1800" dirty="0" smtClean="0">
                <a:solidFill>
                  <a:srgbClr val="283869"/>
                </a:solidFill>
                <a:latin typeface="Asap" pitchFamily="2" charset="0"/>
              </a:rPr>
              <a:t>y la </a:t>
            </a:r>
            <a:r>
              <a:rPr lang="es-ES" sz="1800" dirty="0">
                <a:solidFill>
                  <a:srgbClr val="283869"/>
                </a:solidFill>
                <a:latin typeface="Asap" pitchFamily="2" charset="0"/>
              </a:rPr>
              <a:t>entrega de complemento </a:t>
            </a:r>
            <a:r>
              <a:rPr lang="es-ES" sz="1800" dirty="0" smtClean="0">
                <a:solidFill>
                  <a:srgbClr val="283869"/>
                </a:solidFill>
                <a:latin typeface="Asap" pitchFamily="2" charset="0"/>
              </a:rPr>
              <a:t>alimentario durante todo el calendario escolar.</a:t>
            </a:r>
            <a:endParaRPr lang="en-US" sz="1800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29" name="Google Shape;165;p23"/>
          <p:cNvSpPr txBox="1"/>
          <p:nvPr/>
        </p:nvSpPr>
        <p:spPr>
          <a:xfrm>
            <a:off x="1841840" y="743939"/>
            <a:ext cx="5252811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solidFill>
                  <a:srgbClr val="435DAF"/>
                </a:solidFill>
                <a:latin typeface="Titan One" panose="02000000000000000000" pitchFamily="2" charset="0"/>
                <a:sym typeface="Lilita One"/>
              </a:rPr>
              <a:t>INFANCIA</a:t>
            </a:r>
            <a:endParaRPr sz="2800" dirty="0">
              <a:solidFill>
                <a:srgbClr val="435DAF"/>
              </a:solidFill>
              <a:latin typeface="Titan One" panose="02000000000000000000" pitchFamily="2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58" y="109676"/>
            <a:ext cx="1033849" cy="1555816"/>
          </a:xfrm>
          <a:prstGeom prst="rect">
            <a:avLst/>
          </a:prstGeom>
        </p:spPr>
      </p:pic>
      <p:sp>
        <p:nvSpPr>
          <p:cNvPr id="19" name="Rectángulo redondeado 18"/>
          <p:cNvSpPr/>
          <p:nvPr/>
        </p:nvSpPr>
        <p:spPr>
          <a:xfrm>
            <a:off x="2320941" y="3844491"/>
            <a:ext cx="3323757" cy="913415"/>
          </a:xfrm>
          <a:prstGeom prst="roundRect">
            <a:avLst/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Google Shape;165;p23"/>
          <p:cNvSpPr txBox="1"/>
          <p:nvPr/>
        </p:nvSpPr>
        <p:spPr>
          <a:xfrm>
            <a:off x="709739" y="4200713"/>
            <a:ext cx="147176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800" dirty="0">
                <a:solidFill>
                  <a:srgbClr val="283869"/>
                </a:solidFill>
                <a:latin typeface="Asap Black" pitchFamily="2" charset="0"/>
              </a:rPr>
              <a:t>I</a:t>
            </a:r>
            <a:r>
              <a:rPr lang="es-ES" sz="2800" dirty="0" smtClean="0">
                <a:solidFill>
                  <a:srgbClr val="283869"/>
                </a:solidFill>
                <a:latin typeface="Asap Black" pitchFamily="2" charset="0"/>
              </a:rPr>
              <a:t>nversión</a:t>
            </a:r>
            <a:endParaRPr lang="en-US" sz="2800" b="1" dirty="0">
              <a:solidFill>
                <a:srgbClr val="283869"/>
              </a:solidFill>
              <a:latin typeface="Asap Black" pitchFamily="2" charset="0"/>
            </a:endParaRPr>
          </a:p>
        </p:txBody>
      </p:sp>
      <p:sp>
        <p:nvSpPr>
          <p:cNvPr id="30" name="Google Shape;165;p23"/>
          <p:cNvSpPr txBox="1"/>
          <p:nvPr/>
        </p:nvSpPr>
        <p:spPr>
          <a:xfrm>
            <a:off x="2422652" y="3952861"/>
            <a:ext cx="3166604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 err="1" smtClean="0">
                <a:solidFill>
                  <a:schemeClr val="bg1"/>
                </a:solidFill>
                <a:latin typeface="Asap Black" pitchFamily="2" charset="0"/>
              </a:rPr>
              <a:t>Más</a:t>
            </a:r>
            <a:r>
              <a:rPr lang="en-US" sz="2800" b="1" dirty="0" smtClean="0">
                <a:solidFill>
                  <a:schemeClr val="bg1"/>
                </a:solidFill>
                <a:latin typeface="Asap Black" pitchFamily="2" charset="0"/>
              </a:rPr>
              <a:t> de </a:t>
            </a:r>
          </a:p>
          <a:p>
            <a:pPr>
              <a:lnSpc>
                <a:spcPct val="800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Asap Black" pitchFamily="2" charset="0"/>
              </a:rPr>
              <a:t>$</a:t>
            </a:r>
            <a:r>
              <a:rPr lang="en-US" sz="3200" b="1" dirty="0" smtClean="0">
                <a:solidFill>
                  <a:schemeClr val="bg1"/>
                </a:solidFill>
                <a:latin typeface="Asap Black" pitchFamily="2" charset="0"/>
              </a:rPr>
              <a:t>71.150</a:t>
            </a:r>
            <a:r>
              <a:rPr lang="en-US" sz="3200" b="1" dirty="0" smtClean="0">
                <a:solidFill>
                  <a:schemeClr val="bg1"/>
                </a:solidFill>
                <a:latin typeface="Asap Black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sap Black" pitchFamily="2" charset="0"/>
              </a:rPr>
              <a:t>millones</a:t>
            </a:r>
            <a:endParaRPr lang="en-US" sz="3200" b="1" dirty="0">
              <a:solidFill>
                <a:schemeClr val="bg1"/>
              </a:solidFill>
              <a:latin typeface="Asap Black" pitchFamily="2" charset="0"/>
            </a:endParaRPr>
          </a:p>
        </p:txBody>
      </p:sp>
      <p:sp>
        <p:nvSpPr>
          <p:cNvPr id="31" name="Elipse 30"/>
          <p:cNvSpPr/>
          <p:nvPr/>
        </p:nvSpPr>
        <p:spPr>
          <a:xfrm>
            <a:off x="5589256" y="1440056"/>
            <a:ext cx="3431546" cy="3460586"/>
          </a:xfrm>
          <a:prstGeom prst="ellipse">
            <a:avLst/>
          </a:prstGeom>
          <a:blipFill>
            <a:blip r:embed="rId7"/>
            <a:srcRect/>
            <a:stretch>
              <a:fillRect l="-33855" t="200" r="-16091" b="-200"/>
            </a:stretch>
          </a:blipFill>
          <a:ln w="44450"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4894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5240780" y="3549397"/>
            <a:ext cx="2438079" cy="227104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690" y="-439478"/>
            <a:ext cx="2054499" cy="191374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23016" y="2373456"/>
            <a:ext cx="1193729" cy="111194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267801" y="3826312"/>
            <a:ext cx="1783885" cy="166166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283805" y="-139051"/>
            <a:ext cx="1193729" cy="111194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8386464" y="2640060"/>
            <a:ext cx="1193729" cy="1111945"/>
          </a:xfrm>
          <a:prstGeom prst="rect">
            <a:avLst/>
          </a:prstGeom>
        </p:spPr>
      </p:pic>
      <p:sp>
        <p:nvSpPr>
          <p:cNvPr id="2" name="Rectángulo redondeado 1"/>
          <p:cNvSpPr/>
          <p:nvPr/>
        </p:nvSpPr>
        <p:spPr>
          <a:xfrm>
            <a:off x="277091" y="381001"/>
            <a:ext cx="6981852" cy="4512314"/>
          </a:xfrm>
          <a:prstGeom prst="roundRect">
            <a:avLst>
              <a:gd name="adj" fmla="val 4167"/>
            </a:avLst>
          </a:prstGeom>
          <a:solidFill>
            <a:srgbClr val="F8EACD"/>
          </a:solidFill>
          <a:ln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sap Medium" pitchFamily="2" charset="0"/>
            </a:endParaRPr>
          </a:p>
        </p:txBody>
      </p:sp>
      <p:sp>
        <p:nvSpPr>
          <p:cNvPr id="19" name="Rectángulo redondeado 18"/>
          <p:cNvSpPr/>
          <p:nvPr/>
        </p:nvSpPr>
        <p:spPr>
          <a:xfrm>
            <a:off x="501796" y="590864"/>
            <a:ext cx="8642204" cy="641282"/>
          </a:xfrm>
          <a:prstGeom prst="roundRect">
            <a:avLst>
              <a:gd name="adj" fmla="val 0"/>
            </a:avLst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283869"/>
              </a:solidFill>
            </a:endParaRPr>
          </a:p>
        </p:txBody>
      </p:sp>
      <p:sp>
        <p:nvSpPr>
          <p:cNvPr id="4" name="Elipse 3"/>
          <p:cNvSpPr/>
          <p:nvPr/>
        </p:nvSpPr>
        <p:spPr>
          <a:xfrm>
            <a:off x="74581" y="211869"/>
            <a:ext cx="1620982" cy="1503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0" y="92473"/>
            <a:ext cx="818180" cy="1567891"/>
          </a:xfrm>
          <a:prstGeom prst="rect">
            <a:avLst/>
          </a:prstGeom>
        </p:spPr>
      </p:pic>
      <p:sp>
        <p:nvSpPr>
          <p:cNvPr id="165" name="Google Shape;165;p23"/>
          <p:cNvSpPr txBox="1"/>
          <p:nvPr/>
        </p:nvSpPr>
        <p:spPr>
          <a:xfrm>
            <a:off x="1841840" y="743939"/>
            <a:ext cx="5252811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solidFill>
                  <a:srgbClr val="435DAF"/>
                </a:solidFill>
                <a:latin typeface="Titan One" panose="02000000000000000000" pitchFamily="2" charset="0"/>
                <a:sym typeface="Lilita One"/>
              </a:rPr>
              <a:t>LE CUMPLIMOS A PASTO</a:t>
            </a:r>
            <a:endParaRPr sz="2800" dirty="0">
              <a:solidFill>
                <a:srgbClr val="435DAF"/>
              </a:solidFill>
              <a:latin typeface="Titan One" panose="02000000000000000000" pitchFamily="2" charset="0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75" y="717606"/>
            <a:ext cx="1580930" cy="387798"/>
          </a:xfrm>
          <a:prstGeom prst="rect">
            <a:avLst/>
          </a:prstGeom>
        </p:spPr>
      </p:pic>
      <p:sp>
        <p:nvSpPr>
          <p:cNvPr id="21" name="Google Shape;165;p23"/>
          <p:cNvSpPr txBox="1"/>
          <p:nvPr/>
        </p:nvSpPr>
        <p:spPr>
          <a:xfrm>
            <a:off x="726566" y="1905490"/>
            <a:ext cx="4394699" cy="231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s-MX" sz="2400" dirty="0">
                <a:solidFill>
                  <a:srgbClr val="283869"/>
                </a:solidFill>
                <a:latin typeface="Asap" pitchFamily="2" charset="0"/>
              </a:rPr>
              <a:t>Recibimos </a:t>
            </a:r>
            <a:r>
              <a:rPr lang="es-MX" sz="2400" dirty="0" smtClean="0">
                <a:solidFill>
                  <a:srgbClr val="283869"/>
                </a:solidFill>
                <a:latin typeface="Asap" pitchFamily="2" charset="0"/>
              </a:rPr>
              <a:t>el reconocimiento </a:t>
            </a:r>
            <a:r>
              <a:rPr lang="es-MX" sz="2800" b="1" dirty="0" smtClean="0">
                <a:solidFill>
                  <a:srgbClr val="283869"/>
                </a:solidFill>
                <a:latin typeface="Asap" pitchFamily="2" charset="0"/>
              </a:rPr>
              <a:t>“Alcalde comprometido con la niñez” </a:t>
            </a:r>
            <a:r>
              <a:rPr lang="es-MX" sz="2400" dirty="0" smtClean="0">
                <a:solidFill>
                  <a:srgbClr val="283869"/>
                </a:solidFill>
                <a:latin typeface="Asap" pitchFamily="2" charset="0"/>
              </a:rPr>
              <a:t>en las vigencias 2022 y 2023.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s-MX" sz="2400" dirty="0" smtClean="0">
                <a:solidFill>
                  <a:srgbClr val="283869"/>
                </a:solidFill>
                <a:latin typeface="Asap" pitchFamily="2" charset="0"/>
              </a:rPr>
              <a:t>Premio otorgado </a:t>
            </a:r>
            <a:r>
              <a:rPr lang="es-MX" sz="2400" dirty="0">
                <a:solidFill>
                  <a:srgbClr val="283869"/>
                </a:solidFill>
                <a:latin typeface="Asap" pitchFamily="2" charset="0"/>
              </a:rPr>
              <a:t>por la </a:t>
            </a:r>
            <a:r>
              <a:rPr lang="es-MX" sz="2800" b="1" dirty="0">
                <a:solidFill>
                  <a:srgbClr val="283869"/>
                </a:solidFill>
                <a:latin typeface="Asap" pitchFamily="2" charset="0"/>
              </a:rPr>
              <a:t>Corporación Juego y </a:t>
            </a:r>
            <a:r>
              <a:rPr lang="es-MX" sz="2800" b="1" dirty="0" smtClean="0">
                <a:solidFill>
                  <a:srgbClr val="283869"/>
                </a:solidFill>
                <a:latin typeface="Asap" pitchFamily="2" charset="0"/>
              </a:rPr>
              <a:t>Niñez.</a:t>
            </a:r>
            <a:endParaRPr lang="en-US" sz="2800" b="1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22" name="Elipse 21"/>
          <p:cNvSpPr/>
          <p:nvPr/>
        </p:nvSpPr>
        <p:spPr>
          <a:xfrm>
            <a:off x="5439557" y="1440056"/>
            <a:ext cx="3581245" cy="3460586"/>
          </a:xfrm>
          <a:prstGeom prst="ellipse">
            <a:avLst/>
          </a:prstGeom>
          <a:blipFill>
            <a:blip r:embed="rId7"/>
            <a:srcRect/>
            <a:stretch>
              <a:fillRect l="-30993" t="-8184" r="-24974"/>
            </a:stretch>
          </a:blipFill>
          <a:ln w="44450"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9190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5240780" y="3549397"/>
            <a:ext cx="2438079" cy="227104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690" y="-439478"/>
            <a:ext cx="2054499" cy="191374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23016" y="2373456"/>
            <a:ext cx="1193729" cy="111194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267801" y="3826312"/>
            <a:ext cx="1783885" cy="166166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283805" y="-139051"/>
            <a:ext cx="1193729" cy="111194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8386464" y="2640060"/>
            <a:ext cx="1193729" cy="1111945"/>
          </a:xfrm>
          <a:prstGeom prst="rect">
            <a:avLst/>
          </a:prstGeom>
        </p:spPr>
      </p:pic>
      <p:sp>
        <p:nvSpPr>
          <p:cNvPr id="21" name="Rectángulo redondeado 20"/>
          <p:cNvSpPr/>
          <p:nvPr/>
        </p:nvSpPr>
        <p:spPr>
          <a:xfrm>
            <a:off x="277091" y="388329"/>
            <a:ext cx="6981852" cy="4512314"/>
          </a:xfrm>
          <a:prstGeom prst="roundRect">
            <a:avLst>
              <a:gd name="adj" fmla="val 4167"/>
            </a:avLst>
          </a:prstGeom>
          <a:solidFill>
            <a:srgbClr val="F8EACD"/>
          </a:solidFill>
          <a:ln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sap Medium" pitchFamily="2" charset="0"/>
            </a:endParaRPr>
          </a:p>
        </p:txBody>
      </p:sp>
      <p:sp>
        <p:nvSpPr>
          <p:cNvPr id="22" name="Rectángulo redondeado 21"/>
          <p:cNvSpPr/>
          <p:nvPr/>
        </p:nvSpPr>
        <p:spPr>
          <a:xfrm>
            <a:off x="501796" y="590864"/>
            <a:ext cx="8642204" cy="641282"/>
          </a:xfrm>
          <a:prstGeom prst="roundRect">
            <a:avLst>
              <a:gd name="adj" fmla="val 0"/>
            </a:avLst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283869"/>
              </a:solidFill>
            </a:endParaRPr>
          </a:p>
        </p:txBody>
      </p:sp>
      <p:sp>
        <p:nvSpPr>
          <p:cNvPr id="23" name="Elipse 22"/>
          <p:cNvSpPr/>
          <p:nvPr/>
        </p:nvSpPr>
        <p:spPr>
          <a:xfrm>
            <a:off x="74581" y="211869"/>
            <a:ext cx="1620982" cy="1503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75" y="717606"/>
            <a:ext cx="1580930" cy="387798"/>
          </a:xfrm>
          <a:prstGeom prst="rect">
            <a:avLst/>
          </a:prstGeom>
        </p:spPr>
      </p:pic>
      <p:sp>
        <p:nvSpPr>
          <p:cNvPr id="26" name="Google Shape;165;p23"/>
          <p:cNvSpPr txBox="1"/>
          <p:nvPr/>
        </p:nvSpPr>
        <p:spPr>
          <a:xfrm>
            <a:off x="709738" y="2132780"/>
            <a:ext cx="445171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3000" b="1" dirty="0" smtClean="0">
                <a:solidFill>
                  <a:srgbClr val="283869"/>
                </a:solidFill>
                <a:latin typeface="Asap Black" pitchFamily="2" charset="0"/>
              </a:rPr>
              <a:t>2.300</a:t>
            </a:r>
            <a:r>
              <a:rPr lang="es-ES" sz="3000" b="1" dirty="0" smtClean="0">
                <a:solidFill>
                  <a:srgbClr val="283869"/>
                </a:solidFill>
                <a:latin typeface="Asap Black" pitchFamily="2" charset="0"/>
              </a:rPr>
              <a:t> </a:t>
            </a:r>
            <a:r>
              <a:rPr lang="es-ES" sz="3000" b="1" dirty="0">
                <a:solidFill>
                  <a:srgbClr val="283869"/>
                </a:solidFill>
                <a:latin typeface="Asap Black" pitchFamily="2" charset="0"/>
              </a:rPr>
              <a:t>niños y </a:t>
            </a:r>
            <a:r>
              <a:rPr lang="es-ES" sz="3000" b="1" dirty="0" smtClean="0">
                <a:solidFill>
                  <a:srgbClr val="283869"/>
                </a:solidFill>
                <a:latin typeface="Asap Black" pitchFamily="2" charset="0"/>
              </a:rPr>
              <a:t>niñas</a:t>
            </a:r>
            <a:endParaRPr lang="en-US" sz="3000" b="1" dirty="0">
              <a:solidFill>
                <a:srgbClr val="283869"/>
              </a:solidFill>
              <a:latin typeface="Asap Black" pitchFamily="2" charset="0"/>
            </a:endParaRPr>
          </a:p>
        </p:txBody>
      </p:sp>
      <p:sp>
        <p:nvSpPr>
          <p:cNvPr id="27" name="Google Shape;165;p23"/>
          <p:cNvSpPr txBox="1"/>
          <p:nvPr/>
        </p:nvSpPr>
        <p:spPr>
          <a:xfrm>
            <a:off x="709739" y="1764249"/>
            <a:ext cx="4806398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400" dirty="0" smtClean="0">
                <a:solidFill>
                  <a:srgbClr val="283869"/>
                </a:solidFill>
                <a:latin typeface="Asap" pitchFamily="2" charset="0"/>
              </a:rPr>
              <a:t>Beneficiamos </a:t>
            </a:r>
            <a:r>
              <a:rPr lang="es-ES" sz="2400" dirty="0" smtClean="0">
                <a:solidFill>
                  <a:srgbClr val="283869"/>
                </a:solidFill>
                <a:latin typeface="Asap" pitchFamily="2" charset="0"/>
              </a:rPr>
              <a:t>cada año a </a:t>
            </a:r>
            <a:r>
              <a:rPr lang="es-ES" sz="2400" dirty="0" smtClean="0">
                <a:solidFill>
                  <a:srgbClr val="283869"/>
                </a:solidFill>
                <a:latin typeface="Asap" pitchFamily="2" charset="0"/>
              </a:rPr>
              <a:t>más de</a:t>
            </a:r>
            <a:endParaRPr lang="en-US" sz="3000" b="1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28" name="Google Shape;165;p23"/>
          <p:cNvSpPr txBox="1"/>
          <p:nvPr/>
        </p:nvSpPr>
        <p:spPr>
          <a:xfrm>
            <a:off x="709738" y="2533871"/>
            <a:ext cx="4617964" cy="1163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100" dirty="0">
                <a:solidFill>
                  <a:srgbClr val="283869"/>
                </a:solidFill>
                <a:latin typeface="Asap" pitchFamily="2" charset="0"/>
              </a:rPr>
              <a:t>con el </a:t>
            </a:r>
            <a:r>
              <a:rPr lang="es-ES" sz="2100" b="1" dirty="0" smtClean="0">
                <a:solidFill>
                  <a:srgbClr val="283869"/>
                </a:solidFill>
                <a:latin typeface="Asap" pitchFamily="2" charset="0"/>
              </a:rPr>
              <a:t>Proyecto de Transporte Escolar </a:t>
            </a:r>
            <a:r>
              <a:rPr lang="es-ES" sz="2100" dirty="0" smtClean="0">
                <a:solidFill>
                  <a:srgbClr val="283869"/>
                </a:solidFill>
                <a:latin typeface="Asap" pitchFamily="2" charset="0"/>
              </a:rPr>
              <a:t>que </a:t>
            </a:r>
            <a:r>
              <a:rPr lang="es-ES" sz="2100" dirty="0">
                <a:solidFill>
                  <a:srgbClr val="283869"/>
                </a:solidFill>
                <a:latin typeface="Asap" pitchFamily="2" charset="0"/>
              </a:rPr>
              <a:t>se ofrece a los estudiantes para garantizar el acceso y la permanencia a la educación en las zonas rurales. </a:t>
            </a:r>
            <a:endParaRPr lang="en-US" sz="2100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29" name="Google Shape;165;p23"/>
          <p:cNvSpPr txBox="1"/>
          <p:nvPr/>
        </p:nvSpPr>
        <p:spPr>
          <a:xfrm>
            <a:off x="1841840" y="743939"/>
            <a:ext cx="5252811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solidFill>
                  <a:srgbClr val="435DAF"/>
                </a:solidFill>
                <a:latin typeface="Titan One" panose="02000000000000000000" pitchFamily="2" charset="0"/>
                <a:sym typeface="Lilita One"/>
              </a:rPr>
              <a:t>INFANCIA</a:t>
            </a:r>
            <a:endParaRPr sz="2800" dirty="0">
              <a:solidFill>
                <a:srgbClr val="435DAF"/>
              </a:solidFill>
              <a:latin typeface="Titan One" panose="02000000000000000000" pitchFamily="2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58" y="109676"/>
            <a:ext cx="1033849" cy="1555816"/>
          </a:xfrm>
          <a:prstGeom prst="rect">
            <a:avLst/>
          </a:prstGeom>
        </p:spPr>
      </p:pic>
      <p:sp>
        <p:nvSpPr>
          <p:cNvPr id="19" name="Rectángulo redondeado 18"/>
          <p:cNvSpPr/>
          <p:nvPr/>
        </p:nvSpPr>
        <p:spPr>
          <a:xfrm>
            <a:off x="2316025" y="3789075"/>
            <a:ext cx="3011677" cy="913415"/>
          </a:xfrm>
          <a:prstGeom prst="roundRect">
            <a:avLst/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Google Shape;165;p23"/>
          <p:cNvSpPr txBox="1"/>
          <p:nvPr/>
        </p:nvSpPr>
        <p:spPr>
          <a:xfrm>
            <a:off x="709739" y="4145297"/>
            <a:ext cx="147176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800" dirty="0">
                <a:solidFill>
                  <a:srgbClr val="283869"/>
                </a:solidFill>
                <a:latin typeface="Asap Black" pitchFamily="2" charset="0"/>
              </a:rPr>
              <a:t>I</a:t>
            </a:r>
            <a:r>
              <a:rPr lang="es-ES" sz="2800" dirty="0" smtClean="0">
                <a:solidFill>
                  <a:srgbClr val="283869"/>
                </a:solidFill>
                <a:latin typeface="Asap Black" pitchFamily="2" charset="0"/>
              </a:rPr>
              <a:t>nversión</a:t>
            </a:r>
            <a:endParaRPr lang="en-US" sz="2800" b="1" dirty="0">
              <a:solidFill>
                <a:srgbClr val="283869"/>
              </a:solidFill>
              <a:latin typeface="Asap Black" pitchFamily="2" charset="0"/>
            </a:endParaRPr>
          </a:p>
        </p:txBody>
      </p:sp>
      <p:sp>
        <p:nvSpPr>
          <p:cNvPr id="30" name="Google Shape;165;p23"/>
          <p:cNvSpPr txBox="1"/>
          <p:nvPr/>
        </p:nvSpPr>
        <p:spPr>
          <a:xfrm>
            <a:off x="2417736" y="3897445"/>
            <a:ext cx="302182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 err="1" smtClean="0">
                <a:solidFill>
                  <a:schemeClr val="bg1"/>
                </a:solidFill>
                <a:latin typeface="Asap Black" pitchFamily="2" charset="0"/>
              </a:rPr>
              <a:t>Más</a:t>
            </a:r>
            <a:r>
              <a:rPr lang="en-US" sz="2800" b="1" dirty="0" smtClean="0">
                <a:solidFill>
                  <a:schemeClr val="bg1"/>
                </a:solidFill>
                <a:latin typeface="Asap Black" pitchFamily="2" charset="0"/>
              </a:rPr>
              <a:t> de </a:t>
            </a:r>
          </a:p>
          <a:p>
            <a:pPr>
              <a:lnSpc>
                <a:spcPct val="800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Asap Black" pitchFamily="2" charset="0"/>
              </a:rPr>
              <a:t>$</a:t>
            </a:r>
            <a:r>
              <a:rPr lang="en-US" sz="3200" b="1" dirty="0" smtClean="0">
                <a:solidFill>
                  <a:schemeClr val="bg1"/>
                </a:solidFill>
                <a:latin typeface="Asap Black" pitchFamily="2" charset="0"/>
              </a:rPr>
              <a:t>4.500</a:t>
            </a:r>
            <a:r>
              <a:rPr lang="en-US" sz="3200" b="1" dirty="0" smtClean="0">
                <a:solidFill>
                  <a:schemeClr val="bg1"/>
                </a:solidFill>
                <a:latin typeface="Asap Black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sap Black" pitchFamily="2" charset="0"/>
              </a:rPr>
              <a:t>millones</a:t>
            </a:r>
            <a:endParaRPr lang="en-US" sz="3200" b="1" dirty="0">
              <a:solidFill>
                <a:schemeClr val="bg1"/>
              </a:solidFill>
              <a:latin typeface="Asap Black" pitchFamily="2" charset="0"/>
            </a:endParaRPr>
          </a:p>
        </p:txBody>
      </p:sp>
      <p:sp>
        <p:nvSpPr>
          <p:cNvPr id="31" name="Elipse 30"/>
          <p:cNvSpPr/>
          <p:nvPr/>
        </p:nvSpPr>
        <p:spPr>
          <a:xfrm>
            <a:off x="5439557" y="1440056"/>
            <a:ext cx="3581245" cy="3460586"/>
          </a:xfrm>
          <a:prstGeom prst="ellipse">
            <a:avLst/>
          </a:prstGeom>
          <a:blipFill>
            <a:blip r:embed="rId7"/>
            <a:srcRect/>
            <a:stretch>
              <a:fillRect l="-27681" r="-22265"/>
            </a:stretch>
          </a:blipFill>
          <a:ln w="44450"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331359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506687" y="3012052"/>
            <a:ext cx="2438079" cy="2271042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06885" y="-33268"/>
            <a:ext cx="2054499" cy="1913742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255507" y="2763664"/>
            <a:ext cx="1193729" cy="1111945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966075" y="3763502"/>
            <a:ext cx="1783885" cy="1661668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4913008" y="1107613"/>
            <a:ext cx="1193729" cy="1111945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544956" y="-161872"/>
            <a:ext cx="1193729" cy="1111945"/>
          </a:xfrm>
          <a:prstGeom prst="rect">
            <a:avLst/>
          </a:prstGeom>
        </p:spPr>
      </p:pic>
      <p:sp>
        <p:nvSpPr>
          <p:cNvPr id="53" name="Rectángulo redondeado 52"/>
          <p:cNvSpPr/>
          <p:nvPr/>
        </p:nvSpPr>
        <p:spPr>
          <a:xfrm>
            <a:off x="0" y="4502218"/>
            <a:ext cx="9144000" cy="641282"/>
          </a:xfrm>
          <a:prstGeom prst="roundRect">
            <a:avLst>
              <a:gd name="adj" fmla="val 0"/>
            </a:avLst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O" sz="1400" b="0" i="0" u="none" strike="noStrike" kern="0" cap="none" spc="0" normalizeH="0" baseline="0" noProof="0">
              <a:ln>
                <a:noFill/>
              </a:ln>
              <a:solidFill>
                <a:srgbClr val="28386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4" name="Google Shape;165;p23"/>
          <p:cNvSpPr txBox="1"/>
          <p:nvPr/>
        </p:nvSpPr>
        <p:spPr>
          <a:xfrm>
            <a:off x="233069" y="4661155"/>
            <a:ext cx="5252811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35DAF"/>
                </a:solidFill>
                <a:effectLst/>
                <a:uLnTx/>
                <a:uFillTx/>
                <a:latin typeface="Titan One" panose="02000000000000000000" pitchFamily="2" charset="0"/>
                <a:cs typeface="Arial"/>
                <a:sym typeface="Lilita One"/>
              </a:rPr>
              <a:t>INFANCIA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435DAF"/>
              </a:solidFill>
              <a:effectLst/>
              <a:uLnTx/>
              <a:uFillTx/>
              <a:latin typeface="Titan One" panose="02000000000000000000" pitchFamily="2" charset="0"/>
              <a:cs typeface="Arial"/>
              <a:sym typeface="Arial"/>
            </a:endParaRPr>
          </a:p>
        </p:txBody>
      </p:sp>
      <p:pic>
        <p:nvPicPr>
          <p:cNvPr id="55" name="Imagen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75" y="4628960"/>
            <a:ext cx="1580930" cy="387798"/>
          </a:xfrm>
          <a:prstGeom prst="rect">
            <a:avLst/>
          </a:prstGeom>
        </p:spPr>
      </p:pic>
      <p:sp>
        <p:nvSpPr>
          <p:cNvPr id="32" name="Rectángulo redondeado 31"/>
          <p:cNvSpPr/>
          <p:nvPr/>
        </p:nvSpPr>
        <p:spPr>
          <a:xfrm>
            <a:off x="5493433" y="937072"/>
            <a:ext cx="3285325" cy="1909096"/>
          </a:xfrm>
          <a:prstGeom prst="roundRect">
            <a:avLst>
              <a:gd name="adj" fmla="val 5173"/>
            </a:avLst>
          </a:prstGeom>
          <a:solidFill>
            <a:srgbClr val="F8EACD"/>
          </a:solidFill>
          <a:ln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3" name="Google Shape;165;p23"/>
          <p:cNvSpPr txBox="1"/>
          <p:nvPr/>
        </p:nvSpPr>
        <p:spPr>
          <a:xfrm>
            <a:off x="233068" y="481004"/>
            <a:ext cx="4868493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2400" b="1" dirty="0">
                <a:solidFill>
                  <a:srgbClr val="002060"/>
                </a:solidFill>
                <a:latin typeface="Asap Black" pitchFamily="2" charset="0"/>
              </a:rPr>
              <a:t>Tasa de </a:t>
            </a:r>
            <a:r>
              <a:rPr lang="es-ES" sz="2400" b="1" dirty="0" smtClean="0">
                <a:solidFill>
                  <a:srgbClr val="002060"/>
                </a:solidFill>
                <a:latin typeface="Asap Black" pitchFamily="2" charset="0"/>
              </a:rPr>
              <a:t>cobertura </a:t>
            </a:r>
            <a:r>
              <a:rPr lang="es-ES" sz="2400" b="1" dirty="0">
                <a:solidFill>
                  <a:srgbClr val="002060"/>
                </a:solidFill>
                <a:latin typeface="Asap Black" pitchFamily="2" charset="0"/>
              </a:rPr>
              <a:t>escolar bruta en educación básica primaria</a:t>
            </a:r>
            <a:endParaRPr lang="en-US" sz="2400" b="1" dirty="0">
              <a:solidFill>
                <a:srgbClr val="002060"/>
              </a:solidFill>
              <a:latin typeface="Asap Black" pitchFamily="2" charset="0"/>
            </a:endParaRPr>
          </a:p>
        </p:txBody>
      </p:sp>
      <p:sp>
        <p:nvSpPr>
          <p:cNvPr id="35" name="Google Shape;165;p23"/>
          <p:cNvSpPr txBox="1"/>
          <p:nvPr/>
        </p:nvSpPr>
        <p:spPr>
          <a:xfrm>
            <a:off x="6254031" y="1133266"/>
            <a:ext cx="2305286" cy="149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ES" sz="1800" dirty="0" smtClean="0">
                <a:solidFill>
                  <a:srgbClr val="283869"/>
                </a:solidFill>
                <a:latin typeface="Asap" pitchFamily="2" charset="0"/>
              </a:rPr>
              <a:t>Desarrollamos estrategias para seguir mejorando la tasa de cobertura en los sectores urbano y rural de Pasto. </a:t>
            </a:r>
            <a:endParaRPr lang="en-US" sz="1800" b="1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36" name="Google Shape;165;p23"/>
          <p:cNvSpPr txBox="1"/>
          <p:nvPr/>
        </p:nvSpPr>
        <p:spPr>
          <a:xfrm>
            <a:off x="400521" y="4080793"/>
            <a:ext cx="3831413" cy="166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1200" dirty="0">
                <a:solidFill>
                  <a:srgbClr val="002060"/>
                </a:solidFill>
                <a:latin typeface="Asap" pitchFamily="2" charset="0"/>
              </a:rPr>
              <a:t>Fuente: Ministerio de Educación </a:t>
            </a:r>
            <a:r>
              <a:rPr lang="es-ES" sz="1200" dirty="0" smtClean="0">
                <a:solidFill>
                  <a:srgbClr val="002060"/>
                </a:solidFill>
                <a:latin typeface="Asap" pitchFamily="2" charset="0"/>
              </a:rPr>
              <a:t>Nacional</a:t>
            </a:r>
            <a:endParaRPr lang="en-US" sz="1200" b="1" dirty="0">
              <a:solidFill>
                <a:srgbClr val="002060"/>
              </a:solidFill>
              <a:latin typeface="Asap" pitchFamily="2" charset="0"/>
            </a:endParaRPr>
          </a:p>
        </p:txBody>
      </p:sp>
      <p:graphicFrame>
        <p:nvGraphicFramePr>
          <p:cNvPr id="38" name="Gráfico 37"/>
          <p:cNvGraphicFramePr/>
          <p:nvPr>
            <p:extLst>
              <p:ext uri="{D42A27DB-BD31-4B8C-83A1-F6EECF244321}">
                <p14:modId xmlns:p14="http://schemas.microsoft.com/office/powerpoint/2010/main" val="913083881"/>
              </p:ext>
            </p:extLst>
          </p:nvPr>
        </p:nvGraphicFramePr>
        <p:xfrm>
          <a:off x="307453" y="1131114"/>
          <a:ext cx="4030279" cy="2949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37" name="Imagen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462" y="1131116"/>
            <a:ext cx="2217594" cy="3843204"/>
          </a:xfrm>
          <a:prstGeom prst="rect">
            <a:avLst/>
          </a:prstGeom>
        </p:spPr>
      </p:pic>
      <p:sp>
        <p:nvSpPr>
          <p:cNvPr id="39" name="Google Shape;165;p23"/>
          <p:cNvSpPr txBox="1"/>
          <p:nvPr/>
        </p:nvSpPr>
        <p:spPr>
          <a:xfrm>
            <a:off x="1004341" y="3803794"/>
            <a:ext cx="731889" cy="249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1800" b="1" dirty="0" smtClean="0">
                <a:solidFill>
                  <a:srgbClr val="002060"/>
                </a:solidFill>
                <a:latin typeface="Asap" pitchFamily="2" charset="0"/>
              </a:rPr>
              <a:t>2020</a:t>
            </a:r>
            <a:endParaRPr lang="en-US" sz="1800" b="1" dirty="0">
              <a:solidFill>
                <a:srgbClr val="002060"/>
              </a:solidFill>
              <a:latin typeface="Asap" pitchFamily="2" charset="0"/>
            </a:endParaRPr>
          </a:p>
        </p:txBody>
      </p:sp>
      <p:sp>
        <p:nvSpPr>
          <p:cNvPr id="40" name="Google Shape;165;p23"/>
          <p:cNvSpPr txBox="1"/>
          <p:nvPr/>
        </p:nvSpPr>
        <p:spPr>
          <a:xfrm>
            <a:off x="2854143" y="3795668"/>
            <a:ext cx="731889" cy="249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1800" b="1" dirty="0" smtClean="0">
                <a:solidFill>
                  <a:srgbClr val="002060"/>
                </a:solidFill>
                <a:latin typeface="Asap" pitchFamily="2" charset="0"/>
              </a:rPr>
              <a:t>2021</a:t>
            </a:r>
            <a:endParaRPr lang="en-US" sz="1800" b="1" dirty="0">
              <a:solidFill>
                <a:srgbClr val="002060"/>
              </a:solidFill>
              <a:latin typeface="Asap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2296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506687" y="3012052"/>
            <a:ext cx="2438079" cy="2271042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06885" y="-33268"/>
            <a:ext cx="2054499" cy="1913742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255507" y="2763664"/>
            <a:ext cx="1193729" cy="1111945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966075" y="3763502"/>
            <a:ext cx="1783885" cy="1661668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4913008" y="1107613"/>
            <a:ext cx="1193729" cy="1111945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544956" y="-161872"/>
            <a:ext cx="1193729" cy="1111945"/>
          </a:xfrm>
          <a:prstGeom prst="rect">
            <a:avLst/>
          </a:prstGeom>
        </p:spPr>
      </p:pic>
      <p:sp>
        <p:nvSpPr>
          <p:cNvPr id="53" name="Rectángulo redondeado 52"/>
          <p:cNvSpPr/>
          <p:nvPr/>
        </p:nvSpPr>
        <p:spPr>
          <a:xfrm>
            <a:off x="0" y="4502218"/>
            <a:ext cx="9144000" cy="641282"/>
          </a:xfrm>
          <a:prstGeom prst="roundRect">
            <a:avLst>
              <a:gd name="adj" fmla="val 0"/>
            </a:avLst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O" sz="1400" b="0" i="0" u="none" strike="noStrike" kern="0" cap="none" spc="0" normalizeH="0" baseline="0" noProof="0">
              <a:ln>
                <a:noFill/>
              </a:ln>
              <a:solidFill>
                <a:srgbClr val="28386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4" name="Google Shape;165;p23"/>
          <p:cNvSpPr txBox="1"/>
          <p:nvPr/>
        </p:nvSpPr>
        <p:spPr>
          <a:xfrm>
            <a:off x="233069" y="4661155"/>
            <a:ext cx="5252811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35DAF"/>
                </a:solidFill>
                <a:effectLst/>
                <a:uLnTx/>
                <a:uFillTx/>
                <a:latin typeface="Titan One" panose="02000000000000000000" pitchFamily="2" charset="0"/>
                <a:cs typeface="Arial"/>
                <a:sym typeface="Lilita One"/>
              </a:rPr>
              <a:t>INFANCIA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435DAF"/>
              </a:solidFill>
              <a:effectLst/>
              <a:uLnTx/>
              <a:uFillTx/>
              <a:latin typeface="Titan One" panose="02000000000000000000" pitchFamily="2" charset="0"/>
              <a:cs typeface="Arial"/>
              <a:sym typeface="Arial"/>
            </a:endParaRPr>
          </a:p>
        </p:txBody>
      </p:sp>
      <p:pic>
        <p:nvPicPr>
          <p:cNvPr id="55" name="Imagen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75" y="4628960"/>
            <a:ext cx="1580930" cy="387798"/>
          </a:xfrm>
          <a:prstGeom prst="rect">
            <a:avLst/>
          </a:prstGeom>
        </p:spPr>
      </p:pic>
      <p:sp>
        <p:nvSpPr>
          <p:cNvPr id="32" name="Rectángulo redondeado 31"/>
          <p:cNvSpPr/>
          <p:nvPr/>
        </p:nvSpPr>
        <p:spPr>
          <a:xfrm>
            <a:off x="5493433" y="937071"/>
            <a:ext cx="3285325" cy="1668482"/>
          </a:xfrm>
          <a:prstGeom prst="roundRect">
            <a:avLst>
              <a:gd name="adj" fmla="val 5173"/>
            </a:avLst>
          </a:prstGeom>
          <a:solidFill>
            <a:srgbClr val="F8EACD"/>
          </a:solidFill>
          <a:ln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3" name="Google Shape;165;p23"/>
          <p:cNvSpPr txBox="1"/>
          <p:nvPr/>
        </p:nvSpPr>
        <p:spPr>
          <a:xfrm>
            <a:off x="233069" y="481004"/>
            <a:ext cx="4618542" cy="886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2400" b="1" dirty="0">
                <a:solidFill>
                  <a:srgbClr val="002060"/>
                </a:solidFill>
                <a:latin typeface="Asap Black" pitchFamily="2" charset="0"/>
              </a:rPr>
              <a:t>Porcentaje de niños y niñas entre 6 a 11 años afiliados al Sistema de Seguridad Social en Salud</a:t>
            </a:r>
            <a:endParaRPr lang="en-US" sz="2400" b="1" dirty="0">
              <a:solidFill>
                <a:srgbClr val="002060"/>
              </a:solidFill>
              <a:latin typeface="Asap Black" pitchFamily="2" charset="0"/>
            </a:endParaRPr>
          </a:p>
        </p:txBody>
      </p:sp>
      <p:sp>
        <p:nvSpPr>
          <p:cNvPr id="35" name="Google Shape;165;p23"/>
          <p:cNvSpPr txBox="1"/>
          <p:nvPr/>
        </p:nvSpPr>
        <p:spPr>
          <a:xfrm>
            <a:off x="6195434" y="1133266"/>
            <a:ext cx="2363882" cy="1246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ES" sz="1800" dirty="0" smtClean="0">
                <a:solidFill>
                  <a:srgbClr val="283869"/>
                </a:solidFill>
                <a:latin typeface="Asap" pitchFamily="2" charset="0"/>
              </a:rPr>
              <a:t>Garantizamos la afiliación al SGSSS de niñas </a:t>
            </a:r>
            <a:r>
              <a:rPr lang="es-ES" sz="1800" dirty="0">
                <a:solidFill>
                  <a:srgbClr val="283869"/>
                </a:solidFill>
                <a:latin typeface="Asap" pitchFamily="2" charset="0"/>
              </a:rPr>
              <a:t>y </a:t>
            </a:r>
            <a:r>
              <a:rPr lang="es-ES" sz="1800" dirty="0" smtClean="0">
                <a:solidFill>
                  <a:srgbClr val="283869"/>
                </a:solidFill>
                <a:latin typeface="Asap" pitchFamily="2" charset="0"/>
              </a:rPr>
              <a:t>niños para que puedan acceder a sus programas y servicios. </a:t>
            </a:r>
            <a:endParaRPr lang="en-US" sz="1800" b="1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36" name="Google Shape;165;p23"/>
          <p:cNvSpPr txBox="1"/>
          <p:nvPr/>
        </p:nvSpPr>
        <p:spPr>
          <a:xfrm>
            <a:off x="400522" y="4080793"/>
            <a:ext cx="3669772" cy="166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1200" dirty="0">
                <a:solidFill>
                  <a:srgbClr val="002060"/>
                </a:solidFill>
                <a:latin typeface="Asap" pitchFamily="2" charset="0"/>
              </a:rPr>
              <a:t>Fuente: Ministerio de Salud y Protección Social</a:t>
            </a:r>
            <a:endParaRPr lang="en-US" sz="1200" b="1" dirty="0">
              <a:solidFill>
                <a:srgbClr val="002060"/>
              </a:solidFill>
              <a:latin typeface="Asap" pitchFamily="2" charset="0"/>
            </a:endParaRPr>
          </a:p>
        </p:txBody>
      </p:sp>
      <p:graphicFrame>
        <p:nvGraphicFramePr>
          <p:cNvPr id="38" name="Gráfico 37"/>
          <p:cNvGraphicFramePr/>
          <p:nvPr>
            <p:extLst>
              <p:ext uri="{D42A27DB-BD31-4B8C-83A1-F6EECF244321}">
                <p14:modId xmlns:p14="http://schemas.microsoft.com/office/powerpoint/2010/main" val="2430269008"/>
              </p:ext>
            </p:extLst>
          </p:nvPr>
        </p:nvGraphicFramePr>
        <p:xfrm>
          <a:off x="335533" y="1403371"/>
          <a:ext cx="4674774" cy="2677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37" name="Imagen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462" y="1131116"/>
            <a:ext cx="2217594" cy="3843204"/>
          </a:xfrm>
          <a:prstGeom prst="rect">
            <a:avLst/>
          </a:prstGeom>
        </p:spPr>
      </p:pic>
      <p:sp>
        <p:nvSpPr>
          <p:cNvPr id="18" name="Google Shape;165;p23"/>
          <p:cNvSpPr txBox="1"/>
          <p:nvPr/>
        </p:nvSpPr>
        <p:spPr>
          <a:xfrm>
            <a:off x="993168" y="3803794"/>
            <a:ext cx="731889" cy="249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1800" b="1" dirty="0" smtClean="0">
                <a:solidFill>
                  <a:srgbClr val="002060"/>
                </a:solidFill>
                <a:latin typeface="Asap" pitchFamily="2" charset="0"/>
              </a:rPr>
              <a:t>2020</a:t>
            </a:r>
            <a:endParaRPr lang="en-US" sz="1800" b="1" dirty="0">
              <a:solidFill>
                <a:srgbClr val="002060"/>
              </a:solidFill>
              <a:latin typeface="Asap" pitchFamily="2" charset="0"/>
            </a:endParaRPr>
          </a:p>
        </p:txBody>
      </p:sp>
      <p:sp>
        <p:nvSpPr>
          <p:cNvPr id="19" name="Google Shape;165;p23"/>
          <p:cNvSpPr txBox="1"/>
          <p:nvPr/>
        </p:nvSpPr>
        <p:spPr>
          <a:xfrm>
            <a:off x="2842970" y="3795668"/>
            <a:ext cx="731889" cy="249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1800" b="1" dirty="0" smtClean="0">
                <a:solidFill>
                  <a:srgbClr val="002060"/>
                </a:solidFill>
                <a:latin typeface="Asap" pitchFamily="2" charset="0"/>
              </a:rPr>
              <a:t>2021</a:t>
            </a:r>
            <a:endParaRPr lang="en-US" sz="1800" b="1" dirty="0">
              <a:solidFill>
                <a:srgbClr val="002060"/>
              </a:solidFill>
              <a:latin typeface="Asap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5506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506687" y="3012052"/>
            <a:ext cx="2438079" cy="2271042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06885" y="-33268"/>
            <a:ext cx="2054499" cy="1913742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255507" y="2763664"/>
            <a:ext cx="1193729" cy="1111945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966075" y="3763502"/>
            <a:ext cx="1783885" cy="1661668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4913008" y="1107613"/>
            <a:ext cx="1193729" cy="1111945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544956" y="-161872"/>
            <a:ext cx="1193729" cy="1111945"/>
          </a:xfrm>
          <a:prstGeom prst="rect">
            <a:avLst/>
          </a:prstGeom>
        </p:spPr>
      </p:pic>
      <p:sp>
        <p:nvSpPr>
          <p:cNvPr id="53" name="Rectángulo redondeado 52"/>
          <p:cNvSpPr/>
          <p:nvPr/>
        </p:nvSpPr>
        <p:spPr>
          <a:xfrm>
            <a:off x="0" y="4502218"/>
            <a:ext cx="9144000" cy="641282"/>
          </a:xfrm>
          <a:prstGeom prst="roundRect">
            <a:avLst>
              <a:gd name="adj" fmla="val 0"/>
            </a:avLst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O" sz="1400" b="0" i="0" u="none" strike="noStrike" kern="0" cap="none" spc="0" normalizeH="0" baseline="0" noProof="0">
              <a:ln>
                <a:noFill/>
              </a:ln>
              <a:solidFill>
                <a:srgbClr val="28386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4" name="Google Shape;165;p23"/>
          <p:cNvSpPr txBox="1"/>
          <p:nvPr/>
        </p:nvSpPr>
        <p:spPr>
          <a:xfrm>
            <a:off x="233069" y="4661155"/>
            <a:ext cx="5252811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35DAF"/>
                </a:solidFill>
                <a:effectLst/>
                <a:uLnTx/>
                <a:uFillTx/>
                <a:latin typeface="Titan One" panose="02000000000000000000" pitchFamily="2" charset="0"/>
                <a:cs typeface="Arial"/>
                <a:sym typeface="Lilita One"/>
              </a:rPr>
              <a:t>INFANCIA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435DAF"/>
              </a:solidFill>
              <a:effectLst/>
              <a:uLnTx/>
              <a:uFillTx/>
              <a:latin typeface="Titan One" panose="02000000000000000000" pitchFamily="2" charset="0"/>
              <a:cs typeface="Arial"/>
              <a:sym typeface="Arial"/>
            </a:endParaRPr>
          </a:p>
        </p:txBody>
      </p:sp>
      <p:pic>
        <p:nvPicPr>
          <p:cNvPr id="55" name="Imagen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75" y="4628960"/>
            <a:ext cx="1580930" cy="387798"/>
          </a:xfrm>
          <a:prstGeom prst="rect">
            <a:avLst/>
          </a:prstGeom>
        </p:spPr>
      </p:pic>
      <p:sp>
        <p:nvSpPr>
          <p:cNvPr id="32" name="Rectángulo redondeado 31"/>
          <p:cNvSpPr/>
          <p:nvPr/>
        </p:nvSpPr>
        <p:spPr>
          <a:xfrm>
            <a:off x="5493433" y="937071"/>
            <a:ext cx="3285325" cy="1909096"/>
          </a:xfrm>
          <a:prstGeom prst="roundRect">
            <a:avLst>
              <a:gd name="adj" fmla="val 5173"/>
            </a:avLst>
          </a:prstGeom>
          <a:solidFill>
            <a:srgbClr val="F8EACD"/>
          </a:solidFill>
          <a:ln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Google Shape;165;p23"/>
          <p:cNvSpPr txBox="1"/>
          <p:nvPr/>
        </p:nvSpPr>
        <p:spPr>
          <a:xfrm>
            <a:off x="6321097" y="1133266"/>
            <a:ext cx="2238220" cy="149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MX" sz="1800" dirty="0" smtClean="0">
                <a:solidFill>
                  <a:srgbClr val="283869"/>
                </a:solidFill>
                <a:latin typeface="Asap" pitchFamily="2" charset="0"/>
              </a:rPr>
              <a:t>Logramos mantener en 0 la tasa de homicidios en </a:t>
            </a:r>
            <a:r>
              <a:rPr lang="es-MX" sz="1800" dirty="0">
                <a:solidFill>
                  <a:srgbClr val="283869"/>
                </a:solidFill>
                <a:latin typeface="Asap" pitchFamily="2" charset="0"/>
              </a:rPr>
              <a:t>niños y </a:t>
            </a:r>
            <a:r>
              <a:rPr lang="es-MX" sz="1800" dirty="0" smtClean="0">
                <a:solidFill>
                  <a:srgbClr val="283869"/>
                </a:solidFill>
                <a:latin typeface="Asap" pitchFamily="2" charset="0"/>
              </a:rPr>
              <a:t>niñas, </a:t>
            </a:r>
            <a:r>
              <a:rPr lang="es-MX" sz="1800" dirty="0" err="1" smtClean="0">
                <a:solidFill>
                  <a:srgbClr val="283869"/>
                </a:solidFill>
                <a:latin typeface="Asap" pitchFamily="2" charset="0"/>
              </a:rPr>
              <a:t>reinvidicando</a:t>
            </a:r>
            <a:r>
              <a:rPr lang="es-MX" sz="1800" dirty="0" smtClean="0">
                <a:solidFill>
                  <a:srgbClr val="283869"/>
                </a:solidFill>
                <a:latin typeface="Asap" pitchFamily="2" charset="0"/>
              </a:rPr>
              <a:t> nuestro compromiso con la niñez.</a:t>
            </a:r>
            <a:endParaRPr lang="en-US" sz="1800" b="1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36" name="Google Shape;165;p23"/>
          <p:cNvSpPr txBox="1"/>
          <p:nvPr/>
        </p:nvSpPr>
        <p:spPr>
          <a:xfrm>
            <a:off x="513878" y="4080793"/>
            <a:ext cx="3680270" cy="166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1200" dirty="0">
                <a:solidFill>
                  <a:srgbClr val="002060"/>
                </a:solidFill>
                <a:latin typeface="Asap" pitchFamily="2" charset="0"/>
              </a:rPr>
              <a:t>Fuente: </a:t>
            </a:r>
            <a:r>
              <a:rPr lang="es-ES" sz="1200" dirty="0" smtClean="0">
                <a:solidFill>
                  <a:srgbClr val="002060"/>
                </a:solidFill>
                <a:latin typeface="Asap" pitchFamily="2" charset="0"/>
              </a:rPr>
              <a:t>Instituto Nacional de Medicina Legal</a:t>
            </a:r>
            <a:endParaRPr lang="en-US" sz="1200" b="1" dirty="0">
              <a:solidFill>
                <a:srgbClr val="002060"/>
              </a:solidFill>
              <a:latin typeface="Asap" pitchFamily="2" charset="0"/>
            </a:endParaRPr>
          </a:p>
        </p:txBody>
      </p:sp>
      <p:sp>
        <p:nvSpPr>
          <p:cNvPr id="20" name="Google Shape;165;p23"/>
          <p:cNvSpPr txBox="1"/>
          <p:nvPr/>
        </p:nvSpPr>
        <p:spPr>
          <a:xfrm>
            <a:off x="233068" y="481004"/>
            <a:ext cx="4868493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2400" b="1" dirty="0">
                <a:solidFill>
                  <a:srgbClr val="002060"/>
                </a:solidFill>
                <a:latin typeface="Asap Black" pitchFamily="2" charset="0"/>
              </a:rPr>
              <a:t>Tasa de homicidios en niños y niñas de </a:t>
            </a:r>
            <a:r>
              <a:rPr lang="es-ES" sz="2400" b="1" dirty="0" smtClean="0">
                <a:solidFill>
                  <a:srgbClr val="002060"/>
                </a:solidFill>
                <a:latin typeface="Asap Black" pitchFamily="2" charset="0"/>
              </a:rPr>
              <a:t>6 a 11 años</a:t>
            </a:r>
            <a:endParaRPr lang="en-US" sz="2400" b="1" dirty="0">
              <a:solidFill>
                <a:srgbClr val="002060"/>
              </a:solidFill>
              <a:latin typeface="Asap Black" pitchFamily="2" charset="0"/>
            </a:endParaRPr>
          </a:p>
        </p:txBody>
      </p:sp>
      <p:graphicFrame>
        <p:nvGraphicFramePr>
          <p:cNvPr id="23" name="Gráfico 22"/>
          <p:cNvGraphicFramePr/>
          <p:nvPr>
            <p:extLst>
              <p:ext uri="{D42A27DB-BD31-4B8C-83A1-F6EECF244321}">
                <p14:modId xmlns:p14="http://schemas.microsoft.com/office/powerpoint/2010/main" val="271796849"/>
              </p:ext>
            </p:extLst>
          </p:nvPr>
        </p:nvGraphicFramePr>
        <p:xfrm>
          <a:off x="307453" y="1230873"/>
          <a:ext cx="4030279" cy="2849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37" name="Imagen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244" y="1071935"/>
            <a:ext cx="2293420" cy="384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280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506687" y="3012052"/>
            <a:ext cx="2438079" cy="2271042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06885" y="-33268"/>
            <a:ext cx="2054499" cy="1913742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255507" y="2763664"/>
            <a:ext cx="1193729" cy="1111945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966075" y="3763502"/>
            <a:ext cx="1783885" cy="1661668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4913008" y="1107613"/>
            <a:ext cx="1193729" cy="1111945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544956" y="-161872"/>
            <a:ext cx="1193729" cy="1111945"/>
          </a:xfrm>
          <a:prstGeom prst="rect">
            <a:avLst/>
          </a:prstGeom>
        </p:spPr>
      </p:pic>
      <p:sp>
        <p:nvSpPr>
          <p:cNvPr id="53" name="Rectángulo redondeado 52"/>
          <p:cNvSpPr/>
          <p:nvPr/>
        </p:nvSpPr>
        <p:spPr>
          <a:xfrm>
            <a:off x="0" y="4502218"/>
            <a:ext cx="9144000" cy="641282"/>
          </a:xfrm>
          <a:prstGeom prst="roundRect">
            <a:avLst>
              <a:gd name="adj" fmla="val 0"/>
            </a:avLst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O" sz="1400" b="0" i="0" u="none" strike="noStrike" kern="0" cap="none" spc="0" normalizeH="0" baseline="0" noProof="0">
              <a:ln>
                <a:noFill/>
              </a:ln>
              <a:solidFill>
                <a:srgbClr val="28386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4" name="Google Shape;165;p23"/>
          <p:cNvSpPr txBox="1"/>
          <p:nvPr/>
        </p:nvSpPr>
        <p:spPr>
          <a:xfrm>
            <a:off x="233069" y="4661155"/>
            <a:ext cx="5252811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35DAF"/>
                </a:solidFill>
                <a:effectLst/>
                <a:uLnTx/>
                <a:uFillTx/>
                <a:latin typeface="Titan One" panose="02000000000000000000" pitchFamily="2" charset="0"/>
                <a:cs typeface="Arial"/>
                <a:sym typeface="Lilita One"/>
              </a:rPr>
              <a:t>INFANCIA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435DAF"/>
              </a:solidFill>
              <a:effectLst/>
              <a:uLnTx/>
              <a:uFillTx/>
              <a:latin typeface="Titan One" panose="02000000000000000000" pitchFamily="2" charset="0"/>
              <a:cs typeface="Arial"/>
              <a:sym typeface="Arial"/>
            </a:endParaRPr>
          </a:p>
        </p:txBody>
      </p:sp>
      <p:pic>
        <p:nvPicPr>
          <p:cNvPr id="55" name="Imagen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75" y="4628960"/>
            <a:ext cx="1580930" cy="387798"/>
          </a:xfrm>
          <a:prstGeom prst="rect">
            <a:avLst/>
          </a:prstGeom>
        </p:spPr>
      </p:pic>
      <p:sp>
        <p:nvSpPr>
          <p:cNvPr id="32" name="Rectángulo redondeado 31"/>
          <p:cNvSpPr/>
          <p:nvPr/>
        </p:nvSpPr>
        <p:spPr>
          <a:xfrm>
            <a:off x="5493433" y="937071"/>
            <a:ext cx="3285325" cy="2159420"/>
          </a:xfrm>
          <a:prstGeom prst="roundRect">
            <a:avLst>
              <a:gd name="adj" fmla="val 5173"/>
            </a:avLst>
          </a:prstGeom>
          <a:solidFill>
            <a:srgbClr val="F8EACD"/>
          </a:solidFill>
          <a:ln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Google Shape;165;p23"/>
          <p:cNvSpPr txBox="1"/>
          <p:nvPr/>
        </p:nvSpPr>
        <p:spPr>
          <a:xfrm>
            <a:off x="6321096" y="1133266"/>
            <a:ext cx="2238220" cy="1745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ES" sz="1800" dirty="0" smtClean="0">
                <a:solidFill>
                  <a:srgbClr val="283869"/>
                </a:solidFill>
                <a:latin typeface="Asap" pitchFamily="2" charset="0"/>
              </a:rPr>
              <a:t>Logramos reducir la </a:t>
            </a:r>
            <a:r>
              <a:rPr lang="es-ES" sz="1800" dirty="0">
                <a:solidFill>
                  <a:srgbClr val="283869"/>
                </a:solidFill>
                <a:latin typeface="Asap" pitchFamily="2" charset="0"/>
              </a:rPr>
              <a:t>tasa de violencia intrafamiliar </a:t>
            </a:r>
            <a:r>
              <a:rPr lang="es-ES" sz="1800" dirty="0" smtClean="0">
                <a:solidFill>
                  <a:srgbClr val="283869"/>
                </a:solidFill>
                <a:latin typeface="Asap" pitchFamily="2" charset="0"/>
              </a:rPr>
              <a:t>protegiendo los derechos de niños y niñas en sus núcleos familiares. </a:t>
            </a:r>
            <a:endParaRPr lang="en-US" sz="1800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36" name="Google Shape;165;p23"/>
          <p:cNvSpPr txBox="1"/>
          <p:nvPr/>
        </p:nvSpPr>
        <p:spPr>
          <a:xfrm>
            <a:off x="513878" y="4080793"/>
            <a:ext cx="3680270" cy="166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1200" dirty="0">
                <a:solidFill>
                  <a:srgbClr val="002060"/>
                </a:solidFill>
                <a:latin typeface="Asap" pitchFamily="2" charset="0"/>
              </a:rPr>
              <a:t>Fuente: </a:t>
            </a:r>
            <a:r>
              <a:rPr lang="es-ES" sz="1200" dirty="0" smtClean="0">
                <a:solidFill>
                  <a:srgbClr val="002060"/>
                </a:solidFill>
                <a:latin typeface="Asap" pitchFamily="2" charset="0"/>
              </a:rPr>
              <a:t>Instituto Nacional de Medicina Legal</a:t>
            </a:r>
            <a:endParaRPr lang="en-US" sz="1200" b="1" dirty="0">
              <a:solidFill>
                <a:srgbClr val="002060"/>
              </a:solidFill>
              <a:latin typeface="Asap" pitchFamily="2" charset="0"/>
            </a:endParaRPr>
          </a:p>
        </p:txBody>
      </p:sp>
      <p:sp>
        <p:nvSpPr>
          <p:cNvPr id="20" name="Google Shape;165;p23"/>
          <p:cNvSpPr txBox="1"/>
          <p:nvPr/>
        </p:nvSpPr>
        <p:spPr>
          <a:xfrm>
            <a:off x="233068" y="481004"/>
            <a:ext cx="4868493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2400" b="1" dirty="0">
                <a:solidFill>
                  <a:srgbClr val="002060"/>
                </a:solidFill>
                <a:latin typeface="Asap Black" pitchFamily="2" charset="0"/>
              </a:rPr>
              <a:t>Tasa de violencia intrafamiliar en niños y niñas de 6 a 11 años</a:t>
            </a:r>
            <a:endParaRPr lang="en-US" sz="2400" b="1" dirty="0">
              <a:solidFill>
                <a:srgbClr val="002060"/>
              </a:solidFill>
              <a:latin typeface="Asap Black" pitchFamily="2" charset="0"/>
            </a:endParaRPr>
          </a:p>
        </p:txBody>
      </p:sp>
      <p:graphicFrame>
        <p:nvGraphicFramePr>
          <p:cNvPr id="17" name="Gráfico 16"/>
          <p:cNvGraphicFramePr/>
          <p:nvPr>
            <p:extLst>
              <p:ext uri="{D42A27DB-BD31-4B8C-83A1-F6EECF244321}">
                <p14:modId xmlns:p14="http://schemas.microsoft.com/office/powerpoint/2010/main" val="1908890084"/>
              </p:ext>
            </p:extLst>
          </p:nvPr>
        </p:nvGraphicFramePr>
        <p:xfrm>
          <a:off x="307453" y="1230873"/>
          <a:ext cx="4030279" cy="2849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37" name="Imagen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462" y="1131116"/>
            <a:ext cx="2217594" cy="384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630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5240780" y="3057560"/>
            <a:ext cx="2438079" cy="227104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7034" y="-12846"/>
            <a:ext cx="2054499" cy="191374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1457" y="2407711"/>
            <a:ext cx="1193729" cy="111194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267801" y="3576931"/>
            <a:ext cx="1783885" cy="1661668"/>
          </a:xfrm>
          <a:prstGeom prst="rect">
            <a:avLst/>
          </a:prstGeom>
        </p:spPr>
      </p:pic>
      <p:sp>
        <p:nvSpPr>
          <p:cNvPr id="155" name="Google Shape;155;p23"/>
          <p:cNvSpPr/>
          <p:nvPr/>
        </p:nvSpPr>
        <p:spPr>
          <a:xfrm>
            <a:off x="643944" y="1824535"/>
            <a:ext cx="6944306" cy="1407051"/>
          </a:xfrm>
          <a:custGeom>
            <a:avLst/>
            <a:gdLst/>
            <a:ahLst/>
            <a:cxnLst/>
            <a:rect l="l" t="t" r="r" b="b"/>
            <a:pathLst>
              <a:path w="2423656" h="413835" extrusionOk="0">
                <a:moveTo>
                  <a:pt x="48608" y="0"/>
                </a:moveTo>
                <a:lnTo>
                  <a:pt x="2375048" y="0"/>
                </a:lnTo>
                <a:cubicBezTo>
                  <a:pt x="2401893" y="0"/>
                  <a:pt x="2423656" y="21763"/>
                  <a:pt x="2423656" y="48608"/>
                </a:cubicBezTo>
                <a:lnTo>
                  <a:pt x="2423656" y="365227"/>
                </a:lnTo>
                <a:cubicBezTo>
                  <a:pt x="2423656" y="378118"/>
                  <a:pt x="2418535" y="390482"/>
                  <a:pt x="2409419" y="399598"/>
                </a:cubicBezTo>
                <a:cubicBezTo>
                  <a:pt x="2400303" y="408713"/>
                  <a:pt x="2387939" y="413835"/>
                  <a:pt x="2375048" y="413835"/>
                </a:cubicBezTo>
                <a:lnTo>
                  <a:pt x="48608" y="413835"/>
                </a:lnTo>
                <a:cubicBezTo>
                  <a:pt x="35716" y="413835"/>
                  <a:pt x="23353" y="408713"/>
                  <a:pt x="14237" y="399598"/>
                </a:cubicBezTo>
                <a:cubicBezTo>
                  <a:pt x="5121" y="390482"/>
                  <a:pt x="0" y="378118"/>
                  <a:pt x="0" y="365227"/>
                </a:cubicBezTo>
                <a:lnTo>
                  <a:pt x="0" y="48608"/>
                </a:lnTo>
                <a:cubicBezTo>
                  <a:pt x="0" y="21763"/>
                  <a:pt x="21763" y="0"/>
                  <a:pt x="48608" y="0"/>
                </a:cubicBezTo>
                <a:close/>
              </a:path>
            </a:pathLst>
          </a:custGeom>
          <a:solidFill>
            <a:srgbClr val="F8EACD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165;p23"/>
          <p:cNvSpPr txBox="1"/>
          <p:nvPr/>
        </p:nvSpPr>
        <p:spPr>
          <a:xfrm>
            <a:off x="947467" y="2018664"/>
            <a:ext cx="4896422" cy="997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283869"/>
                </a:solidFill>
                <a:effectLst/>
                <a:uLnTx/>
                <a:uFillTx/>
                <a:latin typeface="Titan One" panose="02000000000000000000" pitchFamily="2" charset="0"/>
                <a:cs typeface="Arial"/>
                <a:sym typeface="Lilita One"/>
              </a:rPr>
              <a:t>ADOLESCENCIA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283869"/>
                </a:solidFill>
                <a:effectLst/>
                <a:uLnTx/>
                <a:uFillTx/>
                <a:latin typeface="Titan One" panose="02000000000000000000" pitchFamily="2" charset="0"/>
                <a:cs typeface="Arial"/>
                <a:sym typeface="Lilita One"/>
              </a:rPr>
              <a:t>(12 -17 años)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283869"/>
              </a:solidFill>
              <a:effectLst/>
              <a:uLnTx/>
              <a:uFillTx/>
              <a:latin typeface="Titan One" panose="02000000000000000000" pitchFamily="2" charset="0"/>
              <a:cs typeface="Arial"/>
              <a:sym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61" y="286039"/>
            <a:ext cx="2407730" cy="469813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415020" y="609539"/>
            <a:ext cx="1193729" cy="111194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8026245" y="2640060"/>
            <a:ext cx="1193729" cy="1111945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832" y="3829050"/>
            <a:ext cx="1102598" cy="93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066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5240780" y="3549397"/>
            <a:ext cx="2438079" cy="227104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690" y="-439478"/>
            <a:ext cx="2054499" cy="191374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23016" y="2373456"/>
            <a:ext cx="1193729" cy="111194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267801" y="3826312"/>
            <a:ext cx="1783885" cy="166166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283805" y="-139051"/>
            <a:ext cx="1193729" cy="111194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8386464" y="2640060"/>
            <a:ext cx="1193729" cy="1111945"/>
          </a:xfrm>
          <a:prstGeom prst="rect">
            <a:avLst/>
          </a:prstGeom>
        </p:spPr>
      </p:pic>
      <p:sp>
        <p:nvSpPr>
          <p:cNvPr id="21" name="Rectángulo redondeado 20"/>
          <p:cNvSpPr/>
          <p:nvPr/>
        </p:nvSpPr>
        <p:spPr>
          <a:xfrm>
            <a:off x="277091" y="388329"/>
            <a:ext cx="6981852" cy="4512314"/>
          </a:xfrm>
          <a:prstGeom prst="roundRect">
            <a:avLst>
              <a:gd name="adj" fmla="val 4167"/>
            </a:avLst>
          </a:prstGeom>
          <a:solidFill>
            <a:srgbClr val="F8EACD"/>
          </a:solidFill>
          <a:ln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sap Medium" pitchFamily="2" charset="0"/>
            </a:endParaRPr>
          </a:p>
        </p:txBody>
      </p:sp>
      <p:sp>
        <p:nvSpPr>
          <p:cNvPr id="23" name="Google Shape;165;p23"/>
          <p:cNvSpPr txBox="1"/>
          <p:nvPr/>
        </p:nvSpPr>
        <p:spPr>
          <a:xfrm>
            <a:off x="709738" y="2492998"/>
            <a:ext cx="445171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3000" b="1" dirty="0">
                <a:solidFill>
                  <a:srgbClr val="283869"/>
                </a:solidFill>
                <a:latin typeface="Asap Black" pitchFamily="2" charset="0"/>
              </a:rPr>
              <a:t>100 adolescentes </a:t>
            </a:r>
            <a:endParaRPr lang="en-US" sz="3000" b="1" dirty="0">
              <a:solidFill>
                <a:srgbClr val="283869"/>
              </a:solidFill>
              <a:latin typeface="Asap Black" pitchFamily="2" charset="0"/>
            </a:endParaRPr>
          </a:p>
        </p:txBody>
      </p:sp>
      <p:sp>
        <p:nvSpPr>
          <p:cNvPr id="24" name="Google Shape;165;p23"/>
          <p:cNvSpPr txBox="1"/>
          <p:nvPr/>
        </p:nvSpPr>
        <p:spPr>
          <a:xfrm>
            <a:off x="709739" y="2152175"/>
            <a:ext cx="42854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400" dirty="0" smtClean="0">
                <a:solidFill>
                  <a:srgbClr val="283869"/>
                </a:solidFill>
                <a:latin typeface="Asap" pitchFamily="2" charset="0"/>
              </a:rPr>
              <a:t>Beneficiamos a</a:t>
            </a:r>
            <a:endParaRPr lang="en-US" sz="3000" b="1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25" name="Google Shape;165;p23"/>
          <p:cNvSpPr txBox="1"/>
          <p:nvPr/>
        </p:nvSpPr>
        <p:spPr>
          <a:xfrm>
            <a:off x="714359" y="2864755"/>
            <a:ext cx="3775773" cy="15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200" dirty="0">
                <a:solidFill>
                  <a:srgbClr val="283869"/>
                </a:solidFill>
                <a:latin typeface="Asap" pitchFamily="2" charset="0"/>
              </a:rPr>
              <a:t>con el programa </a:t>
            </a:r>
            <a:r>
              <a:rPr lang="es-ES" sz="2200" b="1" dirty="0">
                <a:solidFill>
                  <a:srgbClr val="283869"/>
                </a:solidFill>
                <a:latin typeface="Asap" pitchFamily="2" charset="0"/>
              </a:rPr>
              <a:t>“Caminando a la </a:t>
            </a:r>
            <a:r>
              <a:rPr lang="es-ES" sz="2200" b="1" dirty="0" smtClean="0">
                <a:solidFill>
                  <a:srgbClr val="283869"/>
                </a:solidFill>
                <a:latin typeface="Asap" pitchFamily="2" charset="0"/>
              </a:rPr>
              <a:t>escuela”, </a:t>
            </a:r>
            <a:r>
              <a:rPr lang="es-ES" sz="2200" dirty="0" smtClean="0">
                <a:solidFill>
                  <a:srgbClr val="283869"/>
                </a:solidFill>
                <a:latin typeface="Asap" pitchFamily="2" charset="0"/>
              </a:rPr>
              <a:t>a través de </a:t>
            </a:r>
            <a:r>
              <a:rPr lang="es-ES" sz="2200" dirty="0">
                <a:solidFill>
                  <a:srgbClr val="283869"/>
                </a:solidFill>
                <a:latin typeface="Asap" pitchFamily="2" charset="0"/>
              </a:rPr>
              <a:t>6 encuentros preliminares para la identificación </a:t>
            </a:r>
            <a:r>
              <a:rPr lang="es-ES" sz="2200" dirty="0" smtClean="0">
                <a:solidFill>
                  <a:srgbClr val="283869"/>
                </a:solidFill>
                <a:latin typeface="Asap" pitchFamily="2" charset="0"/>
              </a:rPr>
              <a:t>de Violencia </a:t>
            </a:r>
            <a:r>
              <a:rPr lang="es-ES" sz="2200" dirty="0">
                <a:solidFill>
                  <a:srgbClr val="283869"/>
                </a:solidFill>
                <a:latin typeface="Asap" pitchFamily="2" charset="0"/>
              </a:rPr>
              <a:t>Basada en </a:t>
            </a:r>
            <a:r>
              <a:rPr lang="es-ES" sz="2200" dirty="0" smtClean="0">
                <a:solidFill>
                  <a:srgbClr val="283869"/>
                </a:solidFill>
                <a:latin typeface="Asap" pitchFamily="2" charset="0"/>
              </a:rPr>
              <a:t>Género.</a:t>
            </a:r>
          </a:p>
        </p:txBody>
      </p:sp>
      <p:sp>
        <p:nvSpPr>
          <p:cNvPr id="19" name="Rectángulo redondeado 18"/>
          <p:cNvSpPr/>
          <p:nvPr/>
        </p:nvSpPr>
        <p:spPr>
          <a:xfrm>
            <a:off x="501796" y="590864"/>
            <a:ext cx="8642204" cy="641282"/>
          </a:xfrm>
          <a:prstGeom prst="roundRect">
            <a:avLst>
              <a:gd name="adj" fmla="val 0"/>
            </a:avLst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O" sz="1400" b="0" i="0" u="none" strike="noStrike" kern="0" cap="none" spc="0" normalizeH="0" baseline="0" noProof="0">
              <a:ln>
                <a:noFill/>
              </a:ln>
              <a:solidFill>
                <a:srgbClr val="28386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Elipse 3"/>
          <p:cNvSpPr/>
          <p:nvPr/>
        </p:nvSpPr>
        <p:spPr>
          <a:xfrm>
            <a:off x="74581" y="211869"/>
            <a:ext cx="1620982" cy="1503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O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12" y="133597"/>
            <a:ext cx="797334" cy="1555816"/>
          </a:xfrm>
          <a:prstGeom prst="rect">
            <a:avLst/>
          </a:prstGeom>
        </p:spPr>
      </p:pic>
      <p:sp>
        <p:nvSpPr>
          <p:cNvPr id="165" name="Google Shape;165;p23"/>
          <p:cNvSpPr txBox="1"/>
          <p:nvPr/>
        </p:nvSpPr>
        <p:spPr>
          <a:xfrm>
            <a:off x="1841840" y="743939"/>
            <a:ext cx="5252811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800" dirty="0" smtClean="0">
                <a:solidFill>
                  <a:srgbClr val="435DAF"/>
                </a:solidFill>
                <a:latin typeface="Titan One" panose="02000000000000000000" pitchFamily="2" charset="0"/>
                <a:sym typeface="Lilita One"/>
              </a:rPr>
              <a:t>ADOLESCENCIA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435DAF"/>
              </a:solidFill>
              <a:effectLst/>
              <a:uLnTx/>
              <a:uFillTx/>
              <a:latin typeface="Titan One" panose="02000000000000000000" pitchFamily="2" charset="0"/>
              <a:sym typeface="Arial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75" y="717606"/>
            <a:ext cx="1580930" cy="387798"/>
          </a:xfrm>
          <a:prstGeom prst="rect">
            <a:avLst/>
          </a:prstGeom>
        </p:spPr>
      </p:pic>
      <p:sp>
        <p:nvSpPr>
          <p:cNvPr id="30" name="Elipse 29"/>
          <p:cNvSpPr/>
          <p:nvPr/>
        </p:nvSpPr>
        <p:spPr>
          <a:xfrm>
            <a:off x="5347855" y="1358887"/>
            <a:ext cx="3672948" cy="3541755"/>
          </a:xfrm>
          <a:prstGeom prst="ellipse">
            <a:avLst/>
          </a:prstGeom>
          <a:blipFill>
            <a:blip r:embed="rId7"/>
            <a:srcRect/>
            <a:stretch>
              <a:fillRect l="-84" t="-40911" r="867" b="-34728"/>
            </a:stretch>
          </a:blipFill>
          <a:ln w="44450"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010936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5240780" y="3549397"/>
            <a:ext cx="2438079" cy="227104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690" y="-439478"/>
            <a:ext cx="2054499" cy="191374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23016" y="2373456"/>
            <a:ext cx="1193729" cy="111194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267801" y="3826312"/>
            <a:ext cx="1783885" cy="166166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283805" y="-139051"/>
            <a:ext cx="1193729" cy="111194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8386464" y="2640060"/>
            <a:ext cx="1193729" cy="1111945"/>
          </a:xfrm>
          <a:prstGeom prst="rect">
            <a:avLst/>
          </a:prstGeom>
        </p:spPr>
      </p:pic>
      <p:sp>
        <p:nvSpPr>
          <p:cNvPr id="21" name="Rectángulo redondeado 20"/>
          <p:cNvSpPr/>
          <p:nvPr/>
        </p:nvSpPr>
        <p:spPr>
          <a:xfrm>
            <a:off x="277091" y="388329"/>
            <a:ext cx="6981852" cy="4512314"/>
          </a:xfrm>
          <a:prstGeom prst="roundRect">
            <a:avLst>
              <a:gd name="adj" fmla="val 4167"/>
            </a:avLst>
          </a:prstGeom>
          <a:solidFill>
            <a:srgbClr val="F8EACD"/>
          </a:solidFill>
          <a:ln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sap Medium" pitchFamily="2" charset="0"/>
            </a:endParaRPr>
          </a:p>
        </p:txBody>
      </p:sp>
      <p:sp>
        <p:nvSpPr>
          <p:cNvPr id="22" name="Elipse 21"/>
          <p:cNvSpPr/>
          <p:nvPr/>
        </p:nvSpPr>
        <p:spPr>
          <a:xfrm>
            <a:off x="5347855" y="1358887"/>
            <a:ext cx="3672948" cy="3541755"/>
          </a:xfrm>
          <a:prstGeom prst="ellipse">
            <a:avLst/>
          </a:prstGeom>
          <a:blipFill>
            <a:blip r:embed="rId5"/>
            <a:srcRect/>
            <a:stretch>
              <a:fillRect l="-26593" t="196" r="-63825" b="-196"/>
            </a:stretch>
          </a:blipFill>
          <a:ln w="44450"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Google Shape;165;p23"/>
          <p:cNvSpPr txBox="1"/>
          <p:nvPr/>
        </p:nvSpPr>
        <p:spPr>
          <a:xfrm>
            <a:off x="841351" y="2465288"/>
            <a:ext cx="3882888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3000" b="1" dirty="0" smtClean="0">
                <a:solidFill>
                  <a:srgbClr val="283869"/>
                </a:solidFill>
                <a:latin typeface="Asap Black" pitchFamily="2" charset="0"/>
              </a:rPr>
              <a:t>90 </a:t>
            </a:r>
            <a:r>
              <a:rPr lang="es-ES" sz="3000" b="1" dirty="0">
                <a:solidFill>
                  <a:srgbClr val="283869"/>
                </a:solidFill>
                <a:latin typeface="Asap Black" pitchFamily="2" charset="0"/>
              </a:rPr>
              <a:t>niños, niñas, adolescentes, jóvenes y a sus familias </a:t>
            </a:r>
            <a:endParaRPr lang="en-US" sz="3000" b="1" dirty="0">
              <a:solidFill>
                <a:srgbClr val="283869"/>
              </a:solidFill>
              <a:latin typeface="Asap Black" pitchFamily="2" charset="0"/>
            </a:endParaRPr>
          </a:p>
        </p:txBody>
      </p:sp>
      <p:sp>
        <p:nvSpPr>
          <p:cNvPr id="24" name="Google Shape;165;p23"/>
          <p:cNvSpPr txBox="1"/>
          <p:nvPr/>
        </p:nvSpPr>
        <p:spPr>
          <a:xfrm>
            <a:off x="841352" y="2096757"/>
            <a:ext cx="42854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400" dirty="0">
                <a:solidFill>
                  <a:srgbClr val="283869"/>
                </a:solidFill>
                <a:latin typeface="Asap" pitchFamily="2" charset="0"/>
              </a:rPr>
              <a:t>Capacitamos a </a:t>
            </a:r>
            <a:endParaRPr lang="en-US" sz="3000" b="1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25" name="Google Shape;165;p23"/>
          <p:cNvSpPr txBox="1"/>
          <p:nvPr/>
        </p:nvSpPr>
        <p:spPr>
          <a:xfrm>
            <a:off x="841351" y="3588374"/>
            <a:ext cx="398215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000" dirty="0" smtClean="0">
                <a:solidFill>
                  <a:srgbClr val="283869"/>
                </a:solidFill>
                <a:latin typeface="Asap" pitchFamily="2" charset="0"/>
              </a:rPr>
              <a:t>en el manejo </a:t>
            </a:r>
            <a:r>
              <a:rPr lang="es-ES" sz="2000" dirty="0">
                <a:solidFill>
                  <a:srgbClr val="283869"/>
                </a:solidFill>
                <a:latin typeface="Asap" pitchFamily="2" charset="0"/>
              </a:rPr>
              <a:t>de </a:t>
            </a:r>
            <a:r>
              <a:rPr lang="es-ES" sz="2000" dirty="0" smtClean="0">
                <a:solidFill>
                  <a:srgbClr val="283869"/>
                </a:solidFill>
                <a:latin typeface="Asap" pitchFamily="2" charset="0"/>
              </a:rPr>
              <a:t>huertas </a:t>
            </a:r>
            <a:r>
              <a:rPr lang="es-ES" sz="2000" dirty="0">
                <a:solidFill>
                  <a:srgbClr val="283869"/>
                </a:solidFill>
                <a:latin typeface="Asap" pitchFamily="2" charset="0"/>
              </a:rPr>
              <a:t>escolares y </a:t>
            </a:r>
            <a:r>
              <a:rPr lang="es-ES" sz="2000" dirty="0" smtClean="0">
                <a:solidFill>
                  <a:srgbClr val="283869"/>
                </a:solidFill>
                <a:latin typeface="Asap" pitchFamily="2" charset="0"/>
              </a:rPr>
              <a:t>huertas </a:t>
            </a:r>
            <a:r>
              <a:rPr lang="es-ES" sz="2000" dirty="0">
                <a:solidFill>
                  <a:srgbClr val="283869"/>
                </a:solidFill>
                <a:latin typeface="Asap" pitchFamily="2" charset="0"/>
              </a:rPr>
              <a:t>verticales</a:t>
            </a:r>
            <a:r>
              <a:rPr lang="es-ES" sz="2000">
                <a:solidFill>
                  <a:srgbClr val="283869"/>
                </a:solidFill>
                <a:latin typeface="Asap" pitchFamily="2" charset="0"/>
              </a:rPr>
              <a:t>. </a:t>
            </a:r>
            <a:endParaRPr lang="en-US" sz="2000" b="1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19" name="Rectángulo redondeado 18"/>
          <p:cNvSpPr/>
          <p:nvPr/>
        </p:nvSpPr>
        <p:spPr>
          <a:xfrm>
            <a:off x="501796" y="590864"/>
            <a:ext cx="8642204" cy="641282"/>
          </a:xfrm>
          <a:prstGeom prst="roundRect">
            <a:avLst>
              <a:gd name="adj" fmla="val 0"/>
            </a:avLst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O" sz="1400" b="0" i="0" u="none" strike="noStrike" kern="0" cap="none" spc="0" normalizeH="0" baseline="0" noProof="0">
              <a:ln>
                <a:noFill/>
              </a:ln>
              <a:solidFill>
                <a:srgbClr val="28386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Elipse 3"/>
          <p:cNvSpPr/>
          <p:nvPr/>
        </p:nvSpPr>
        <p:spPr>
          <a:xfrm>
            <a:off x="74581" y="211869"/>
            <a:ext cx="1620982" cy="1503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O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12" y="133597"/>
            <a:ext cx="797334" cy="1555816"/>
          </a:xfrm>
          <a:prstGeom prst="rect">
            <a:avLst/>
          </a:prstGeom>
        </p:spPr>
      </p:pic>
      <p:sp>
        <p:nvSpPr>
          <p:cNvPr id="165" name="Google Shape;165;p23"/>
          <p:cNvSpPr txBox="1"/>
          <p:nvPr/>
        </p:nvSpPr>
        <p:spPr>
          <a:xfrm>
            <a:off x="1841840" y="743939"/>
            <a:ext cx="5252811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800" dirty="0" smtClean="0">
                <a:solidFill>
                  <a:srgbClr val="FFFFFF"/>
                </a:solidFill>
                <a:latin typeface="Titan One" panose="02000000000000000000" pitchFamily="2" charset="0"/>
                <a:sym typeface="Lilita One"/>
              </a:rPr>
              <a:t>ADOLESCENCIA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tan One" panose="02000000000000000000" pitchFamily="2" charset="0"/>
              <a:cs typeface="Arial"/>
              <a:sym typeface="Arial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75" y="717606"/>
            <a:ext cx="1580930" cy="38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544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5240780" y="3549397"/>
            <a:ext cx="2438079" cy="227104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690" y="-439478"/>
            <a:ext cx="2054499" cy="191374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23016" y="2373456"/>
            <a:ext cx="1193729" cy="111194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267801" y="3826312"/>
            <a:ext cx="1783885" cy="166166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283805" y="-139051"/>
            <a:ext cx="1193729" cy="111194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8386464" y="2640060"/>
            <a:ext cx="1193729" cy="1111945"/>
          </a:xfrm>
          <a:prstGeom prst="rect">
            <a:avLst/>
          </a:prstGeom>
        </p:spPr>
      </p:pic>
      <p:sp>
        <p:nvSpPr>
          <p:cNvPr id="21" name="Rectángulo redondeado 20"/>
          <p:cNvSpPr/>
          <p:nvPr/>
        </p:nvSpPr>
        <p:spPr>
          <a:xfrm>
            <a:off x="277091" y="388329"/>
            <a:ext cx="6981852" cy="4512314"/>
          </a:xfrm>
          <a:prstGeom prst="roundRect">
            <a:avLst>
              <a:gd name="adj" fmla="val 4167"/>
            </a:avLst>
          </a:prstGeom>
          <a:solidFill>
            <a:srgbClr val="F8EACD"/>
          </a:solidFill>
          <a:ln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sap Medium" pitchFamily="2" charset="0"/>
            </a:endParaRPr>
          </a:p>
        </p:txBody>
      </p:sp>
      <p:sp>
        <p:nvSpPr>
          <p:cNvPr id="23" name="Google Shape;165;p23"/>
          <p:cNvSpPr txBox="1"/>
          <p:nvPr/>
        </p:nvSpPr>
        <p:spPr>
          <a:xfrm>
            <a:off x="709738" y="2318414"/>
            <a:ext cx="38828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3000" b="1" dirty="0">
                <a:solidFill>
                  <a:srgbClr val="283869"/>
                </a:solidFill>
                <a:latin typeface="Asap Black" pitchFamily="2" charset="0"/>
              </a:rPr>
              <a:t>18.000 adolescentes</a:t>
            </a:r>
            <a:endParaRPr lang="en-US" sz="3000" b="1" dirty="0">
              <a:solidFill>
                <a:srgbClr val="283869"/>
              </a:solidFill>
              <a:latin typeface="Asap Black" pitchFamily="2" charset="0"/>
            </a:endParaRPr>
          </a:p>
        </p:txBody>
      </p:sp>
      <p:sp>
        <p:nvSpPr>
          <p:cNvPr id="24" name="Google Shape;165;p23"/>
          <p:cNvSpPr txBox="1"/>
          <p:nvPr/>
        </p:nvSpPr>
        <p:spPr>
          <a:xfrm>
            <a:off x="709739" y="1949883"/>
            <a:ext cx="42854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400" dirty="0" smtClean="0">
                <a:solidFill>
                  <a:srgbClr val="283869"/>
                </a:solidFill>
                <a:latin typeface="Asap" pitchFamily="2" charset="0"/>
              </a:rPr>
              <a:t>Beneficiamos a</a:t>
            </a:r>
            <a:endParaRPr lang="en-US" sz="3000" b="1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25" name="Google Shape;165;p23"/>
          <p:cNvSpPr txBox="1"/>
          <p:nvPr/>
        </p:nvSpPr>
        <p:spPr>
          <a:xfrm>
            <a:off x="700880" y="2623486"/>
            <a:ext cx="4549993" cy="1608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s-ES" sz="2100" dirty="0">
                <a:solidFill>
                  <a:srgbClr val="283869"/>
                </a:solidFill>
                <a:latin typeface="Asap" pitchFamily="2" charset="0"/>
              </a:rPr>
              <a:t>con el proyecto </a:t>
            </a:r>
            <a:r>
              <a:rPr lang="es-ES" sz="2100" b="1" dirty="0">
                <a:solidFill>
                  <a:srgbClr val="283869"/>
                </a:solidFill>
                <a:latin typeface="Asap" pitchFamily="2" charset="0"/>
              </a:rPr>
              <a:t>“Todos comprometidos con la seguridad vial”.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s-ES" sz="2100" dirty="0">
                <a:solidFill>
                  <a:srgbClr val="283869"/>
                </a:solidFill>
                <a:latin typeface="Asap" pitchFamily="2" charset="0"/>
              </a:rPr>
              <a:t>Implementamos acciones orientadas </a:t>
            </a:r>
            <a:r>
              <a:rPr lang="es-ES" sz="2100" dirty="0" smtClean="0">
                <a:solidFill>
                  <a:srgbClr val="283869"/>
                </a:solidFill>
                <a:latin typeface="Asap" pitchFamily="2" charset="0"/>
              </a:rPr>
              <a:t>al uso </a:t>
            </a:r>
            <a:r>
              <a:rPr lang="es-ES" sz="2100" dirty="0">
                <a:solidFill>
                  <a:srgbClr val="283869"/>
                </a:solidFill>
                <a:latin typeface="Asap" pitchFamily="2" charset="0"/>
              </a:rPr>
              <a:t>racional de los medios de transporte.</a:t>
            </a:r>
          </a:p>
        </p:txBody>
      </p:sp>
      <p:sp>
        <p:nvSpPr>
          <p:cNvPr id="19" name="Rectángulo redondeado 18"/>
          <p:cNvSpPr/>
          <p:nvPr/>
        </p:nvSpPr>
        <p:spPr>
          <a:xfrm>
            <a:off x="501796" y="590864"/>
            <a:ext cx="8642204" cy="641282"/>
          </a:xfrm>
          <a:prstGeom prst="roundRect">
            <a:avLst>
              <a:gd name="adj" fmla="val 0"/>
            </a:avLst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O" sz="1400" b="0" i="0" u="none" strike="noStrike" kern="0" cap="none" spc="0" normalizeH="0" baseline="0" noProof="0">
              <a:ln>
                <a:noFill/>
              </a:ln>
              <a:solidFill>
                <a:srgbClr val="28386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Elipse 3"/>
          <p:cNvSpPr/>
          <p:nvPr/>
        </p:nvSpPr>
        <p:spPr>
          <a:xfrm>
            <a:off x="74581" y="211869"/>
            <a:ext cx="1620982" cy="1503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O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12" y="133597"/>
            <a:ext cx="797334" cy="1555816"/>
          </a:xfrm>
          <a:prstGeom prst="rect">
            <a:avLst/>
          </a:prstGeom>
        </p:spPr>
      </p:pic>
      <p:sp>
        <p:nvSpPr>
          <p:cNvPr id="165" name="Google Shape;165;p23"/>
          <p:cNvSpPr txBox="1"/>
          <p:nvPr/>
        </p:nvSpPr>
        <p:spPr>
          <a:xfrm>
            <a:off x="1841840" y="743939"/>
            <a:ext cx="5252811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800" dirty="0" smtClean="0">
                <a:solidFill>
                  <a:srgbClr val="435DAF"/>
                </a:solidFill>
                <a:latin typeface="Titan One" panose="02000000000000000000" pitchFamily="2" charset="0"/>
                <a:sym typeface="Lilita One"/>
              </a:rPr>
              <a:t>ADOLESCENCIA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435DAF"/>
              </a:solidFill>
              <a:effectLst/>
              <a:uLnTx/>
              <a:uFillTx/>
              <a:latin typeface="Titan One" panose="02000000000000000000" pitchFamily="2" charset="0"/>
              <a:sym typeface="Arial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75" y="717606"/>
            <a:ext cx="1580930" cy="387798"/>
          </a:xfrm>
          <a:prstGeom prst="rect">
            <a:avLst/>
          </a:prstGeom>
        </p:spPr>
      </p:pic>
      <p:sp>
        <p:nvSpPr>
          <p:cNvPr id="26" name="Elipse 25"/>
          <p:cNvSpPr/>
          <p:nvPr/>
        </p:nvSpPr>
        <p:spPr>
          <a:xfrm>
            <a:off x="5439557" y="1440056"/>
            <a:ext cx="3581245" cy="3460586"/>
          </a:xfrm>
          <a:prstGeom prst="ellipse">
            <a:avLst/>
          </a:prstGeom>
          <a:blipFill>
            <a:blip r:embed="rId7"/>
            <a:srcRect/>
            <a:stretch>
              <a:fillRect l="-24973" r="-11564"/>
            </a:stretch>
          </a:blipFill>
          <a:ln w="44450"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001725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5240780" y="3549397"/>
            <a:ext cx="2438079" cy="227104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690" y="-439478"/>
            <a:ext cx="2054499" cy="191374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23016" y="2373456"/>
            <a:ext cx="1193729" cy="111194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267801" y="3826312"/>
            <a:ext cx="1783885" cy="166166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283805" y="-139051"/>
            <a:ext cx="1193729" cy="111194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8386464" y="2640060"/>
            <a:ext cx="1193729" cy="1111945"/>
          </a:xfrm>
          <a:prstGeom prst="rect">
            <a:avLst/>
          </a:prstGeom>
        </p:spPr>
      </p:pic>
      <p:sp>
        <p:nvSpPr>
          <p:cNvPr id="21" name="Rectángulo redondeado 20"/>
          <p:cNvSpPr/>
          <p:nvPr/>
        </p:nvSpPr>
        <p:spPr>
          <a:xfrm>
            <a:off x="277091" y="388329"/>
            <a:ext cx="6981852" cy="4512314"/>
          </a:xfrm>
          <a:prstGeom prst="roundRect">
            <a:avLst>
              <a:gd name="adj" fmla="val 4167"/>
            </a:avLst>
          </a:prstGeom>
          <a:solidFill>
            <a:srgbClr val="F8EACD"/>
          </a:solidFill>
          <a:ln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sap Medium" pitchFamily="2" charset="0"/>
            </a:endParaRPr>
          </a:p>
        </p:txBody>
      </p:sp>
      <p:sp>
        <p:nvSpPr>
          <p:cNvPr id="23" name="Google Shape;165;p23"/>
          <p:cNvSpPr txBox="1"/>
          <p:nvPr/>
        </p:nvSpPr>
        <p:spPr>
          <a:xfrm>
            <a:off x="709738" y="2139663"/>
            <a:ext cx="388288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3000" b="1" dirty="0">
                <a:solidFill>
                  <a:srgbClr val="283869"/>
                </a:solidFill>
                <a:latin typeface="Asap Black" pitchFamily="2" charset="0"/>
              </a:rPr>
              <a:t>1.160 n</a:t>
            </a:r>
            <a:r>
              <a:rPr lang="es-ES" sz="3000" b="1" dirty="0" smtClean="0">
                <a:solidFill>
                  <a:srgbClr val="283869"/>
                </a:solidFill>
                <a:latin typeface="Asap Black" pitchFamily="2" charset="0"/>
              </a:rPr>
              <a:t>iñas, niños adolescentes y jóvenes </a:t>
            </a:r>
            <a:endParaRPr lang="en-US" sz="3000" b="1" dirty="0">
              <a:solidFill>
                <a:srgbClr val="283869"/>
              </a:solidFill>
              <a:latin typeface="Asap Black" pitchFamily="2" charset="0"/>
            </a:endParaRPr>
          </a:p>
        </p:txBody>
      </p:sp>
      <p:sp>
        <p:nvSpPr>
          <p:cNvPr id="24" name="Google Shape;165;p23"/>
          <p:cNvSpPr txBox="1"/>
          <p:nvPr/>
        </p:nvSpPr>
        <p:spPr>
          <a:xfrm>
            <a:off x="709739" y="1771132"/>
            <a:ext cx="42854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400" dirty="0" smtClean="0">
                <a:solidFill>
                  <a:srgbClr val="283869"/>
                </a:solidFill>
                <a:latin typeface="Asap" pitchFamily="2" charset="0"/>
              </a:rPr>
              <a:t>Beneficiamos alrededor de</a:t>
            </a:r>
            <a:endParaRPr lang="en-US" sz="3000" b="1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25" name="Google Shape;165;p23"/>
          <p:cNvSpPr txBox="1"/>
          <p:nvPr/>
        </p:nvSpPr>
        <p:spPr>
          <a:xfrm>
            <a:off x="709739" y="2821818"/>
            <a:ext cx="3751426" cy="9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s-ES" sz="2000" dirty="0">
                <a:solidFill>
                  <a:srgbClr val="283869"/>
                </a:solidFill>
                <a:latin typeface="Asap" pitchFamily="2" charset="0"/>
              </a:rPr>
              <a:t>con el p</a:t>
            </a:r>
            <a:r>
              <a:rPr lang="es-ES" sz="2000" dirty="0" smtClean="0">
                <a:solidFill>
                  <a:srgbClr val="283869"/>
                </a:solidFill>
                <a:latin typeface="Asap" pitchFamily="2" charset="0"/>
              </a:rPr>
              <a:t>rograma extracurricular </a:t>
            </a:r>
            <a:r>
              <a:rPr lang="es-ES" sz="2000" b="1" dirty="0" smtClean="0">
                <a:solidFill>
                  <a:srgbClr val="283869"/>
                </a:solidFill>
                <a:latin typeface="Asap" pitchFamily="2" charset="0"/>
              </a:rPr>
              <a:t>Escuela </a:t>
            </a:r>
            <a:r>
              <a:rPr lang="es-ES" sz="2000" b="1" dirty="0">
                <a:solidFill>
                  <a:srgbClr val="283869"/>
                </a:solidFill>
                <a:latin typeface="Asap" pitchFamily="2" charset="0"/>
              </a:rPr>
              <a:t>de Desarrollo Escolar </a:t>
            </a:r>
            <a:r>
              <a:rPr lang="es-ES" sz="2000" b="1" dirty="0" smtClean="0">
                <a:solidFill>
                  <a:srgbClr val="283869"/>
                </a:solidFill>
                <a:latin typeface="Asap" pitchFamily="2" charset="0"/>
              </a:rPr>
              <a:t>Complementario</a:t>
            </a:r>
            <a:r>
              <a:rPr lang="es-ES" sz="2000" dirty="0" smtClean="0">
                <a:solidFill>
                  <a:srgbClr val="283869"/>
                </a:solidFill>
                <a:latin typeface="Asap" pitchFamily="2" charset="0"/>
              </a:rPr>
              <a:t>.</a:t>
            </a:r>
            <a:endParaRPr lang="es-ES" sz="2000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19" name="Rectángulo redondeado 18"/>
          <p:cNvSpPr/>
          <p:nvPr/>
        </p:nvSpPr>
        <p:spPr>
          <a:xfrm>
            <a:off x="501796" y="590864"/>
            <a:ext cx="8642204" cy="641282"/>
          </a:xfrm>
          <a:prstGeom prst="roundRect">
            <a:avLst>
              <a:gd name="adj" fmla="val 0"/>
            </a:avLst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O" sz="1400" b="0" i="0" u="none" strike="noStrike" kern="0" cap="none" spc="0" normalizeH="0" baseline="0" noProof="0">
              <a:ln>
                <a:noFill/>
              </a:ln>
              <a:solidFill>
                <a:srgbClr val="28386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Elipse 3"/>
          <p:cNvSpPr/>
          <p:nvPr/>
        </p:nvSpPr>
        <p:spPr>
          <a:xfrm>
            <a:off x="74581" y="211869"/>
            <a:ext cx="1620982" cy="1503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O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12" y="133597"/>
            <a:ext cx="797334" cy="1555816"/>
          </a:xfrm>
          <a:prstGeom prst="rect">
            <a:avLst/>
          </a:prstGeom>
        </p:spPr>
      </p:pic>
      <p:sp>
        <p:nvSpPr>
          <p:cNvPr id="165" name="Google Shape;165;p23"/>
          <p:cNvSpPr txBox="1"/>
          <p:nvPr/>
        </p:nvSpPr>
        <p:spPr>
          <a:xfrm>
            <a:off x="1841840" y="743939"/>
            <a:ext cx="5252811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800" dirty="0" smtClean="0">
                <a:solidFill>
                  <a:srgbClr val="435DAF"/>
                </a:solidFill>
                <a:latin typeface="Titan One" panose="02000000000000000000" pitchFamily="2" charset="0"/>
                <a:sym typeface="Lilita One"/>
              </a:rPr>
              <a:t>ADOLESCENCIA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435DAF"/>
              </a:solidFill>
              <a:effectLst/>
              <a:uLnTx/>
              <a:uFillTx/>
              <a:latin typeface="Titan One" panose="02000000000000000000" pitchFamily="2" charset="0"/>
              <a:sym typeface="Arial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75" y="717606"/>
            <a:ext cx="1580930" cy="387798"/>
          </a:xfrm>
          <a:prstGeom prst="rect">
            <a:avLst/>
          </a:prstGeom>
        </p:spPr>
      </p:pic>
      <p:sp>
        <p:nvSpPr>
          <p:cNvPr id="26" name="Rectángulo redondeado 25"/>
          <p:cNvSpPr/>
          <p:nvPr/>
        </p:nvSpPr>
        <p:spPr>
          <a:xfrm>
            <a:off x="2320942" y="3775221"/>
            <a:ext cx="2798314" cy="913415"/>
          </a:xfrm>
          <a:prstGeom prst="roundRect">
            <a:avLst/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Google Shape;165;p23"/>
          <p:cNvSpPr txBox="1"/>
          <p:nvPr/>
        </p:nvSpPr>
        <p:spPr>
          <a:xfrm>
            <a:off x="709739" y="4131443"/>
            <a:ext cx="147176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800" dirty="0">
                <a:solidFill>
                  <a:srgbClr val="283869"/>
                </a:solidFill>
                <a:latin typeface="Asap Black" pitchFamily="2" charset="0"/>
              </a:rPr>
              <a:t>I</a:t>
            </a:r>
            <a:r>
              <a:rPr lang="es-ES" sz="2800" dirty="0" smtClean="0">
                <a:solidFill>
                  <a:srgbClr val="283869"/>
                </a:solidFill>
                <a:latin typeface="Asap Black" pitchFamily="2" charset="0"/>
              </a:rPr>
              <a:t>nversión</a:t>
            </a:r>
            <a:endParaRPr lang="en-US" sz="2800" b="1" dirty="0">
              <a:solidFill>
                <a:srgbClr val="283869"/>
              </a:solidFill>
              <a:latin typeface="Asap Black" pitchFamily="2" charset="0"/>
            </a:endParaRPr>
          </a:p>
        </p:txBody>
      </p:sp>
      <p:sp>
        <p:nvSpPr>
          <p:cNvPr id="28" name="Google Shape;165;p23"/>
          <p:cNvSpPr txBox="1"/>
          <p:nvPr/>
        </p:nvSpPr>
        <p:spPr>
          <a:xfrm>
            <a:off x="2422652" y="3883591"/>
            <a:ext cx="257254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 err="1" smtClean="0">
                <a:solidFill>
                  <a:schemeClr val="bg1"/>
                </a:solidFill>
                <a:latin typeface="Asap Black" pitchFamily="2" charset="0"/>
              </a:rPr>
              <a:t>Más</a:t>
            </a:r>
            <a:r>
              <a:rPr lang="en-US" sz="2800" b="1" dirty="0" smtClean="0">
                <a:solidFill>
                  <a:schemeClr val="bg1"/>
                </a:solidFill>
                <a:latin typeface="Asap Black" pitchFamily="2" charset="0"/>
              </a:rPr>
              <a:t> de </a:t>
            </a:r>
          </a:p>
          <a:p>
            <a:pPr>
              <a:lnSpc>
                <a:spcPct val="80000"/>
              </a:lnSpc>
            </a:pPr>
            <a:r>
              <a:rPr lang="en-US" sz="3200" b="1" dirty="0">
                <a:solidFill>
                  <a:schemeClr val="bg1"/>
                </a:solidFill>
                <a:latin typeface="Asap Black" pitchFamily="2" charset="0"/>
              </a:rPr>
              <a:t>$</a:t>
            </a:r>
            <a:r>
              <a:rPr lang="en-US" sz="3200" b="1" dirty="0" smtClean="0">
                <a:solidFill>
                  <a:schemeClr val="bg1"/>
                </a:solidFill>
                <a:latin typeface="Asap Black" pitchFamily="2" charset="0"/>
              </a:rPr>
              <a:t>146 </a:t>
            </a:r>
            <a:r>
              <a:rPr lang="en-US" sz="3200" b="1" dirty="0" err="1" smtClean="0">
                <a:solidFill>
                  <a:schemeClr val="bg1"/>
                </a:solidFill>
                <a:latin typeface="Asap Black" pitchFamily="2" charset="0"/>
              </a:rPr>
              <a:t>millones</a:t>
            </a:r>
            <a:endParaRPr lang="en-US" sz="3200" b="1" dirty="0">
              <a:solidFill>
                <a:schemeClr val="bg1"/>
              </a:solidFill>
              <a:latin typeface="Asap Black" pitchFamily="2" charset="0"/>
            </a:endParaRPr>
          </a:p>
        </p:txBody>
      </p:sp>
      <p:sp>
        <p:nvSpPr>
          <p:cNvPr id="29" name="Elipse 28"/>
          <p:cNvSpPr/>
          <p:nvPr/>
        </p:nvSpPr>
        <p:spPr>
          <a:xfrm>
            <a:off x="5505788" y="1440056"/>
            <a:ext cx="3515014" cy="3460586"/>
          </a:xfrm>
          <a:prstGeom prst="ellipse">
            <a:avLst/>
          </a:prstGeom>
          <a:blipFill>
            <a:blip r:embed="rId7"/>
            <a:srcRect/>
            <a:stretch>
              <a:fillRect l="-14347" r="-24973"/>
            </a:stretch>
          </a:blipFill>
          <a:ln w="44450"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90013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5240780" y="3549397"/>
            <a:ext cx="2438079" cy="227104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690" y="-439478"/>
            <a:ext cx="2054499" cy="191374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23016" y="2373456"/>
            <a:ext cx="1193729" cy="111194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267801" y="3826312"/>
            <a:ext cx="1783885" cy="166166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283805" y="-139051"/>
            <a:ext cx="1193729" cy="111194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8386464" y="2640060"/>
            <a:ext cx="1193729" cy="1111945"/>
          </a:xfrm>
          <a:prstGeom prst="rect">
            <a:avLst/>
          </a:prstGeom>
        </p:spPr>
      </p:pic>
      <p:sp>
        <p:nvSpPr>
          <p:cNvPr id="2" name="Rectángulo redondeado 1"/>
          <p:cNvSpPr/>
          <p:nvPr/>
        </p:nvSpPr>
        <p:spPr>
          <a:xfrm>
            <a:off x="277091" y="381001"/>
            <a:ext cx="6981852" cy="4512314"/>
          </a:xfrm>
          <a:prstGeom prst="roundRect">
            <a:avLst>
              <a:gd name="adj" fmla="val 4167"/>
            </a:avLst>
          </a:prstGeom>
          <a:solidFill>
            <a:srgbClr val="F8EACD"/>
          </a:solidFill>
          <a:ln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sap Medium" pitchFamily="2" charset="0"/>
            </a:endParaRPr>
          </a:p>
        </p:txBody>
      </p:sp>
      <p:sp>
        <p:nvSpPr>
          <p:cNvPr id="19" name="Rectángulo redondeado 18"/>
          <p:cNvSpPr/>
          <p:nvPr/>
        </p:nvSpPr>
        <p:spPr>
          <a:xfrm>
            <a:off x="501796" y="590864"/>
            <a:ext cx="8642204" cy="641282"/>
          </a:xfrm>
          <a:prstGeom prst="roundRect">
            <a:avLst>
              <a:gd name="adj" fmla="val 0"/>
            </a:avLst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283869"/>
              </a:solidFill>
            </a:endParaRPr>
          </a:p>
        </p:txBody>
      </p:sp>
      <p:sp>
        <p:nvSpPr>
          <p:cNvPr id="4" name="Elipse 3"/>
          <p:cNvSpPr/>
          <p:nvPr/>
        </p:nvSpPr>
        <p:spPr>
          <a:xfrm>
            <a:off x="74581" y="211869"/>
            <a:ext cx="1620982" cy="1503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0" y="92473"/>
            <a:ext cx="818180" cy="1567891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75" y="717606"/>
            <a:ext cx="1580930" cy="387798"/>
          </a:xfrm>
          <a:prstGeom prst="rect">
            <a:avLst/>
          </a:prstGeom>
        </p:spPr>
      </p:pic>
      <p:sp>
        <p:nvSpPr>
          <p:cNvPr id="21" name="Google Shape;165;p23"/>
          <p:cNvSpPr txBox="1"/>
          <p:nvPr/>
        </p:nvSpPr>
        <p:spPr>
          <a:xfrm>
            <a:off x="724556" y="2045321"/>
            <a:ext cx="4724059" cy="2160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400" dirty="0">
                <a:solidFill>
                  <a:srgbClr val="283869"/>
                </a:solidFill>
                <a:latin typeface="Asap" pitchFamily="2" charset="0"/>
              </a:rPr>
              <a:t>Garantizamos agua </a:t>
            </a:r>
            <a:r>
              <a:rPr lang="es-ES" sz="2400" dirty="0" smtClean="0">
                <a:solidFill>
                  <a:srgbClr val="283869"/>
                </a:solidFill>
                <a:latin typeface="Asap" pitchFamily="2" charset="0"/>
              </a:rPr>
              <a:t>para </a:t>
            </a:r>
            <a:r>
              <a:rPr lang="es-ES" sz="2400" dirty="0">
                <a:solidFill>
                  <a:srgbClr val="283869"/>
                </a:solidFill>
                <a:latin typeface="Asap" pitchFamily="2" charset="0"/>
              </a:rPr>
              <a:t>el consumo humano con calidad, cobertura y continuidad, disminuyendo el </a:t>
            </a:r>
            <a:endParaRPr lang="es-ES" sz="2400" dirty="0" smtClean="0">
              <a:solidFill>
                <a:srgbClr val="283869"/>
              </a:solidFill>
              <a:latin typeface="Asap" pitchFamily="2" charset="0"/>
            </a:endParaRPr>
          </a:p>
          <a:p>
            <a:pPr>
              <a:lnSpc>
                <a:spcPct val="90000"/>
              </a:lnSpc>
            </a:pPr>
            <a:r>
              <a:rPr lang="es-ES" sz="3000" b="1" dirty="0" smtClean="0">
                <a:solidFill>
                  <a:srgbClr val="283869"/>
                </a:solidFill>
                <a:latin typeface="Asap" pitchFamily="2" charset="0"/>
              </a:rPr>
              <a:t>Índice </a:t>
            </a:r>
            <a:r>
              <a:rPr lang="es-ES" sz="3000" b="1" dirty="0">
                <a:solidFill>
                  <a:srgbClr val="283869"/>
                </a:solidFill>
                <a:latin typeface="Asap" pitchFamily="2" charset="0"/>
              </a:rPr>
              <a:t>de Riesgo de Calidad del Agua IRCA al 0,1</a:t>
            </a:r>
            <a:r>
              <a:rPr lang="es-ES" sz="3000" b="1" dirty="0" smtClean="0">
                <a:solidFill>
                  <a:srgbClr val="283869"/>
                </a:solidFill>
                <a:latin typeface="Asap" pitchFamily="2" charset="0"/>
              </a:rPr>
              <a:t>%.</a:t>
            </a:r>
            <a:endParaRPr lang="en-US" sz="3000" b="1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24" name="Google Shape;165;p23"/>
          <p:cNvSpPr txBox="1"/>
          <p:nvPr/>
        </p:nvSpPr>
        <p:spPr>
          <a:xfrm>
            <a:off x="1841840" y="743939"/>
            <a:ext cx="5252811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solidFill>
                  <a:srgbClr val="435DAF"/>
                </a:solidFill>
                <a:latin typeface="Titan One" panose="02000000000000000000" pitchFamily="2" charset="0"/>
                <a:sym typeface="Lilita One"/>
              </a:rPr>
              <a:t>LE CUMPLIMOS A PASTO</a:t>
            </a:r>
            <a:endParaRPr sz="2800" dirty="0">
              <a:solidFill>
                <a:srgbClr val="435DAF"/>
              </a:solidFill>
              <a:latin typeface="Titan One" panose="02000000000000000000" pitchFamily="2" charset="0"/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72E9B336-D863-D658-1012-F7FBCFDCEA7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3" r="29633"/>
          <a:stretch/>
        </p:blipFill>
        <p:spPr>
          <a:xfrm>
            <a:off x="5504054" y="1442010"/>
            <a:ext cx="3516748" cy="3451306"/>
          </a:xfrm>
          <a:prstGeom prst="ellipse">
            <a:avLst/>
          </a:prstGeom>
          <a:ln w="38100" cap="rnd">
            <a:solidFill>
              <a:srgbClr val="2B3B67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8485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5240780" y="3549397"/>
            <a:ext cx="2438079" cy="227104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690" y="-439478"/>
            <a:ext cx="2054499" cy="191374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23016" y="2373456"/>
            <a:ext cx="1193729" cy="111194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267801" y="3826312"/>
            <a:ext cx="1783885" cy="166166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283805" y="-139051"/>
            <a:ext cx="1193729" cy="111194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8386464" y="2640060"/>
            <a:ext cx="1193729" cy="1111945"/>
          </a:xfrm>
          <a:prstGeom prst="rect">
            <a:avLst/>
          </a:prstGeom>
        </p:spPr>
      </p:pic>
      <p:sp>
        <p:nvSpPr>
          <p:cNvPr id="21" name="Rectángulo redondeado 20"/>
          <p:cNvSpPr/>
          <p:nvPr/>
        </p:nvSpPr>
        <p:spPr>
          <a:xfrm>
            <a:off x="277091" y="388329"/>
            <a:ext cx="6981852" cy="4512314"/>
          </a:xfrm>
          <a:prstGeom prst="roundRect">
            <a:avLst>
              <a:gd name="adj" fmla="val 4167"/>
            </a:avLst>
          </a:prstGeom>
          <a:solidFill>
            <a:srgbClr val="F8EACD"/>
          </a:solidFill>
          <a:ln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sap Medium" pitchFamily="2" charset="0"/>
            </a:endParaRPr>
          </a:p>
        </p:txBody>
      </p:sp>
      <p:sp>
        <p:nvSpPr>
          <p:cNvPr id="23" name="Google Shape;165;p23"/>
          <p:cNvSpPr txBox="1"/>
          <p:nvPr/>
        </p:nvSpPr>
        <p:spPr>
          <a:xfrm>
            <a:off x="709738" y="2139663"/>
            <a:ext cx="334818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3000" b="1" dirty="0">
                <a:solidFill>
                  <a:srgbClr val="283869"/>
                </a:solidFill>
                <a:latin typeface="Asap Black" pitchFamily="2" charset="0"/>
              </a:rPr>
              <a:t>39.600 </a:t>
            </a:r>
            <a:r>
              <a:rPr lang="es-ES" sz="3000" b="1" dirty="0" smtClean="0">
                <a:solidFill>
                  <a:srgbClr val="283869"/>
                </a:solidFill>
                <a:latin typeface="Asap Black" pitchFamily="2" charset="0"/>
              </a:rPr>
              <a:t>niñas, niños y adolescentes</a:t>
            </a:r>
            <a:endParaRPr lang="en-US" sz="3000" b="1" dirty="0">
              <a:solidFill>
                <a:srgbClr val="283869"/>
              </a:solidFill>
              <a:latin typeface="Asap Black" pitchFamily="2" charset="0"/>
            </a:endParaRPr>
          </a:p>
        </p:txBody>
      </p:sp>
      <p:sp>
        <p:nvSpPr>
          <p:cNvPr id="24" name="Google Shape;165;p23"/>
          <p:cNvSpPr txBox="1"/>
          <p:nvPr/>
        </p:nvSpPr>
        <p:spPr>
          <a:xfrm>
            <a:off x="709739" y="1771132"/>
            <a:ext cx="42854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400" dirty="0" smtClean="0">
                <a:solidFill>
                  <a:srgbClr val="283869"/>
                </a:solidFill>
                <a:latin typeface="Asap" pitchFamily="2" charset="0"/>
              </a:rPr>
              <a:t>Beneficiamos a más de</a:t>
            </a:r>
            <a:endParaRPr lang="en-US" sz="3000" b="1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19" name="Rectángulo redondeado 18"/>
          <p:cNvSpPr/>
          <p:nvPr/>
        </p:nvSpPr>
        <p:spPr>
          <a:xfrm>
            <a:off x="501796" y="590864"/>
            <a:ext cx="8642204" cy="641282"/>
          </a:xfrm>
          <a:prstGeom prst="roundRect">
            <a:avLst>
              <a:gd name="adj" fmla="val 0"/>
            </a:avLst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O" sz="1400" b="0" i="0" u="none" strike="noStrike" kern="0" cap="none" spc="0" normalizeH="0" baseline="0" noProof="0">
              <a:ln>
                <a:noFill/>
              </a:ln>
              <a:solidFill>
                <a:srgbClr val="28386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Elipse 3"/>
          <p:cNvSpPr/>
          <p:nvPr/>
        </p:nvSpPr>
        <p:spPr>
          <a:xfrm>
            <a:off x="74581" y="211869"/>
            <a:ext cx="1620982" cy="1503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O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12" y="133597"/>
            <a:ext cx="797334" cy="1555816"/>
          </a:xfrm>
          <a:prstGeom prst="rect">
            <a:avLst/>
          </a:prstGeom>
        </p:spPr>
      </p:pic>
      <p:sp>
        <p:nvSpPr>
          <p:cNvPr id="165" name="Google Shape;165;p23"/>
          <p:cNvSpPr txBox="1"/>
          <p:nvPr/>
        </p:nvSpPr>
        <p:spPr>
          <a:xfrm>
            <a:off x="1841840" y="743939"/>
            <a:ext cx="5252811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800" dirty="0" smtClean="0">
                <a:solidFill>
                  <a:srgbClr val="435DAF"/>
                </a:solidFill>
                <a:latin typeface="Titan One" panose="02000000000000000000" pitchFamily="2" charset="0"/>
                <a:sym typeface="Lilita One"/>
              </a:rPr>
              <a:t>ADOLESCENCIA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435DAF"/>
              </a:solidFill>
              <a:effectLst/>
              <a:uLnTx/>
              <a:uFillTx/>
              <a:latin typeface="Titan One" panose="02000000000000000000" pitchFamily="2" charset="0"/>
              <a:sym typeface="Arial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75" y="717606"/>
            <a:ext cx="1580930" cy="387798"/>
          </a:xfrm>
          <a:prstGeom prst="rect">
            <a:avLst/>
          </a:prstGeom>
        </p:spPr>
      </p:pic>
      <p:sp>
        <p:nvSpPr>
          <p:cNvPr id="26" name="Rectángulo redondeado 25"/>
          <p:cNvSpPr/>
          <p:nvPr/>
        </p:nvSpPr>
        <p:spPr>
          <a:xfrm>
            <a:off x="2320942" y="3796002"/>
            <a:ext cx="3090350" cy="913415"/>
          </a:xfrm>
          <a:prstGeom prst="roundRect">
            <a:avLst/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Google Shape;165;p23"/>
          <p:cNvSpPr txBox="1"/>
          <p:nvPr/>
        </p:nvSpPr>
        <p:spPr>
          <a:xfrm>
            <a:off x="709739" y="4152224"/>
            <a:ext cx="147176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800" dirty="0">
                <a:solidFill>
                  <a:srgbClr val="283869"/>
                </a:solidFill>
                <a:latin typeface="Asap Black" pitchFamily="2" charset="0"/>
              </a:rPr>
              <a:t>I</a:t>
            </a:r>
            <a:r>
              <a:rPr lang="es-ES" sz="2800" dirty="0" smtClean="0">
                <a:solidFill>
                  <a:srgbClr val="283869"/>
                </a:solidFill>
                <a:latin typeface="Asap Black" pitchFamily="2" charset="0"/>
              </a:rPr>
              <a:t>nversión</a:t>
            </a:r>
            <a:endParaRPr lang="en-US" sz="2800" b="1" dirty="0">
              <a:solidFill>
                <a:srgbClr val="283869"/>
              </a:solidFill>
              <a:latin typeface="Asap Black" pitchFamily="2" charset="0"/>
            </a:endParaRPr>
          </a:p>
        </p:txBody>
      </p:sp>
      <p:sp>
        <p:nvSpPr>
          <p:cNvPr id="28" name="Google Shape;165;p23"/>
          <p:cNvSpPr txBox="1"/>
          <p:nvPr/>
        </p:nvSpPr>
        <p:spPr>
          <a:xfrm>
            <a:off x="2422652" y="3904372"/>
            <a:ext cx="298580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 err="1" smtClean="0">
                <a:solidFill>
                  <a:schemeClr val="bg1"/>
                </a:solidFill>
                <a:latin typeface="Asap Black" pitchFamily="2" charset="0"/>
              </a:rPr>
              <a:t>Más</a:t>
            </a:r>
            <a:r>
              <a:rPr lang="en-US" sz="2800" b="1" dirty="0" smtClean="0">
                <a:solidFill>
                  <a:schemeClr val="bg1"/>
                </a:solidFill>
                <a:latin typeface="Asap Black" pitchFamily="2" charset="0"/>
              </a:rPr>
              <a:t> de </a:t>
            </a:r>
          </a:p>
          <a:p>
            <a:pPr>
              <a:lnSpc>
                <a:spcPct val="800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Asap Black" pitchFamily="2" charset="0"/>
              </a:rPr>
              <a:t>$5.000 </a:t>
            </a:r>
            <a:r>
              <a:rPr lang="en-US" sz="3200" b="1" dirty="0" err="1" smtClean="0">
                <a:solidFill>
                  <a:schemeClr val="bg1"/>
                </a:solidFill>
                <a:latin typeface="Asap Black" pitchFamily="2" charset="0"/>
              </a:rPr>
              <a:t>millones</a:t>
            </a:r>
            <a:endParaRPr lang="en-US" sz="3200" b="1" dirty="0">
              <a:solidFill>
                <a:schemeClr val="bg1"/>
              </a:solidFill>
              <a:latin typeface="Asap Black" pitchFamily="2" charset="0"/>
            </a:endParaRPr>
          </a:p>
        </p:txBody>
      </p:sp>
      <p:sp>
        <p:nvSpPr>
          <p:cNvPr id="31" name="Elipse 30"/>
          <p:cNvSpPr/>
          <p:nvPr/>
        </p:nvSpPr>
        <p:spPr>
          <a:xfrm>
            <a:off x="5505788" y="1440056"/>
            <a:ext cx="3515014" cy="3460586"/>
          </a:xfrm>
          <a:prstGeom prst="ellipse">
            <a:avLst/>
          </a:prstGeom>
          <a:blipFill>
            <a:blip r:embed="rId7"/>
            <a:srcRect/>
            <a:stretch>
              <a:fillRect l="-43711" r="-24973"/>
            </a:stretch>
          </a:blipFill>
          <a:ln w="44450"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2" name="Google Shape;165;p23"/>
          <p:cNvSpPr txBox="1"/>
          <p:nvPr/>
        </p:nvSpPr>
        <p:spPr>
          <a:xfrm>
            <a:off x="709738" y="2821818"/>
            <a:ext cx="4698721" cy="9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s-ES" sz="2000" dirty="0">
                <a:solidFill>
                  <a:srgbClr val="283869"/>
                </a:solidFill>
                <a:latin typeface="Asap" pitchFamily="2" charset="0"/>
              </a:rPr>
              <a:t>con el p</a:t>
            </a:r>
            <a:r>
              <a:rPr lang="es-ES" sz="2000" dirty="0" smtClean="0">
                <a:solidFill>
                  <a:srgbClr val="283869"/>
                </a:solidFill>
                <a:latin typeface="Asap" pitchFamily="2" charset="0"/>
              </a:rPr>
              <a:t>rograma extracurricular </a:t>
            </a:r>
            <a:r>
              <a:rPr lang="es-ES" sz="2000" b="1" dirty="0" smtClean="0">
                <a:solidFill>
                  <a:srgbClr val="283869"/>
                </a:solidFill>
                <a:latin typeface="Asap" pitchFamily="2" charset="0"/>
              </a:rPr>
              <a:t>Escuela </a:t>
            </a:r>
            <a:r>
              <a:rPr lang="es-ES" sz="2000" b="1" dirty="0">
                <a:solidFill>
                  <a:srgbClr val="283869"/>
                </a:solidFill>
                <a:latin typeface="Asap" pitchFamily="2" charset="0"/>
              </a:rPr>
              <a:t>de Desarrollo Escolar </a:t>
            </a:r>
            <a:r>
              <a:rPr lang="es-ES" sz="2000" b="1" dirty="0" smtClean="0">
                <a:solidFill>
                  <a:srgbClr val="283869"/>
                </a:solidFill>
                <a:latin typeface="Asap" pitchFamily="2" charset="0"/>
              </a:rPr>
              <a:t>Complementario</a:t>
            </a:r>
            <a:r>
              <a:rPr lang="es-ES" sz="2000" dirty="0">
                <a:solidFill>
                  <a:srgbClr val="283869"/>
                </a:solidFill>
                <a:latin typeface="Asap" pitchFamily="2" charset="0"/>
              </a:rPr>
              <a:t> </a:t>
            </a:r>
            <a:r>
              <a:rPr lang="es-ES" sz="2000" dirty="0" smtClean="0">
                <a:solidFill>
                  <a:srgbClr val="283869"/>
                </a:solidFill>
                <a:latin typeface="Asap" pitchFamily="2" charset="0"/>
              </a:rPr>
              <a:t>en disciplinas deportivas.</a:t>
            </a:r>
            <a:endParaRPr lang="es-ES" sz="2000" dirty="0">
              <a:solidFill>
                <a:srgbClr val="283869"/>
              </a:solidFill>
              <a:latin typeface="Asap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4235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5240780" y="3549397"/>
            <a:ext cx="2438079" cy="227104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690" y="-439478"/>
            <a:ext cx="2054499" cy="191374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23016" y="2373456"/>
            <a:ext cx="1193729" cy="111194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267801" y="3826312"/>
            <a:ext cx="1783885" cy="166166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283805" y="-139051"/>
            <a:ext cx="1193729" cy="111194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8386464" y="2640060"/>
            <a:ext cx="1193729" cy="1111945"/>
          </a:xfrm>
          <a:prstGeom prst="rect">
            <a:avLst/>
          </a:prstGeom>
        </p:spPr>
      </p:pic>
      <p:sp>
        <p:nvSpPr>
          <p:cNvPr id="21" name="Rectángulo redondeado 20"/>
          <p:cNvSpPr/>
          <p:nvPr/>
        </p:nvSpPr>
        <p:spPr>
          <a:xfrm>
            <a:off x="277091" y="388329"/>
            <a:ext cx="6981852" cy="4512314"/>
          </a:xfrm>
          <a:prstGeom prst="roundRect">
            <a:avLst>
              <a:gd name="adj" fmla="val 4167"/>
            </a:avLst>
          </a:prstGeom>
          <a:solidFill>
            <a:srgbClr val="F8EACD"/>
          </a:solidFill>
          <a:ln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sap Medium" pitchFamily="2" charset="0"/>
            </a:endParaRPr>
          </a:p>
        </p:txBody>
      </p:sp>
      <p:sp>
        <p:nvSpPr>
          <p:cNvPr id="23" name="Google Shape;165;p23"/>
          <p:cNvSpPr txBox="1"/>
          <p:nvPr/>
        </p:nvSpPr>
        <p:spPr>
          <a:xfrm>
            <a:off x="694078" y="2055334"/>
            <a:ext cx="38828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3000" b="1" dirty="0" smtClean="0">
                <a:solidFill>
                  <a:srgbClr val="283869"/>
                </a:solidFill>
                <a:latin typeface="Asap Black" pitchFamily="2" charset="0"/>
              </a:rPr>
              <a:t>1.500 </a:t>
            </a:r>
            <a:r>
              <a:rPr lang="es-ES" sz="3000" b="1" dirty="0">
                <a:solidFill>
                  <a:srgbClr val="283869"/>
                </a:solidFill>
                <a:latin typeface="Asap Black" pitchFamily="2" charset="0"/>
              </a:rPr>
              <a:t>niñas y </a:t>
            </a:r>
            <a:r>
              <a:rPr lang="es-ES" sz="3000" b="1" dirty="0" smtClean="0">
                <a:solidFill>
                  <a:srgbClr val="283869"/>
                </a:solidFill>
                <a:latin typeface="Asap Black" pitchFamily="2" charset="0"/>
              </a:rPr>
              <a:t>niños</a:t>
            </a:r>
            <a:endParaRPr lang="en-US" sz="3000" b="1" dirty="0">
              <a:solidFill>
                <a:srgbClr val="283869"/>
              </a:solidFill>
              <a:latin typeface="Asap Black" pitchFamily="2" charset="0"/>
            </a:endParaRPr>
          </a:p>
        </p:txBody>
      </p:sp>
      <p:sp>
        <p:nvSpPr>
          <p:cNvPr id="24" name="Google Shape;165;p23"/>
          <p:cNvSpPr txBox="1"/>
          <p:nvPr/>
        </p:nvSpPr>
        <p:spPr>
          <a:xfrm>
            <a:off x="694078" y="1679928"/>
            <a:ext cx="4897353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400" dirty="0">
                <a:solidFill>
                  <a:srgbClr val="283869"/>
                </a:solidFill>
                <a:latin typeface="Asap" pitchFamily="2" charset="0"/>
              </a:rPr>
              <a:t>Beneficiamos </a:t>
            </a:r>
            <a:r>
              <a:rPr lang="es-ES" sz="2400" dirty="0" smtClean="0">
                <a:solidFill>
                  <a:srgbClr val="283869"/>
                </a:solidFill>
                <a:latin typeface="Asap" pitchFamily="2" charset="0"/>
              </a:rPr>
              <a:t>anualmente a más de </a:t>
            </a:r>
            <a:endParaRPr lang="en-US" sz="3000" b="1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25" name="Google Shape;165;p23"/>
          <p:cNvSpPr txBox="1"/>
          <p:nvPr/>
        </p:nvSpPr>
        <p:spPr>
          <a:xfrm>
            <a:off x="687192" y="2446892"/>
            <a:ext cx="3872096" cy="1163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100" dirty="0" smtClean="0">
                <a:solidFill>
                  <a:srgbClr val="283869"/>
                </a:solidFill>
                <a:latin typeface="Asap" pitchFamily="2" charset="0"/>
              </a:rPr>
              <a:t>de las instituciones educativas de los sectores urbano y rural, con </a:t>
            </a:r>
            <a:r>
              <a:rPr lang="es-ES" sz="2100" dirty="0">
                <a:solidFill>
                  <a:srgbClr val="283869"/>
                </a:solidFill>
                <a:latin typeface="Asap" pitchFamily="2" charset="0"/>
              </a:rPr>
              <a:t>el proyecto Red de </a:t>
            </a:r>
            <a:r>
              <a:rPr lang="es-ES" sz="2100" dirty="0" smtClean="0">
                <a:solidFill>
                  <a:srgbClr val="283869"/>
                </a:solidFill>
                <a:latin typeface="Asap" pitchFamily="2" charset="0"/>
              </a:rPr>
              <a:t>Escuelas </a:t>
            </a:r>
            <a:r>
              <a:rPr lang="es-ES" sz="2100" dirty="0">
                <a:solidFill>
                  <a:srgbClr val="283869"/>
                </a:solidFill>
                <a:latin typeface="Asap" pitchFamily="2" charset="0"/>
              </a:rPr>
              <a:t>de </a:t>
            </a:r>
            <a:r>
              <a:rPr lang="es-ES" sz="2100" dirty="0" smtClean="0">
                <a:solidFill>
                  <a:srgbClr val="283869"/>
                </a:solidFill>
                <a:latin typeface="Asap" pitchFamily="2" charset="0"/>
              </a:rPr>
              <a:t>Formación Musical</a:t>
            </a:r>
            <a:r>
              <a:rPr lang="es-ES" sz="2100" dirty="0">
                <a:solidFill>
                  <a:srgbClr val="283869"/>
                </a:solidFill>
                <a:latin typeface="Asap" pitchFamily="2" charset="0"/>
              </a:rPr>
              <a:t>.</a:t>
            </a:r>
            <a:endParaRPr lang="en-US" sz="2100" b="1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19" name="Rectángulo redondeado 18"/>
          <p:cNvSpPr/>
          <p:nvPr/>
        </p:nvSpPr>
        <p:spPr>
          <a:xfrm>
            <a:off x="501796" y="590864"/>
            <a:ext cx="8642204" cy="641282"/>
          </a:xfrm>
          <a:prstGeom prst="roundRect">
            <a:avLst>
              <a:gd name="adj" fmla="val 0"/>
            </a:avLst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O" sz="1400" b="0" i="0" u="none" strike="noStrike" kern="0" cap="none" spc="0" normalizeH="0" baseline="0" noProof="0">
              <a:ln>
                <a:noFill/>
              </a:ln>
              <a:solidFill>
                <a:srgbClr val="28386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Elipse 3"/>
          <p:cNvSpPr/>
          <p:nvPr/>
        </p:nvSpPr>
        <p:spPr>
          <a:xfrm>
            <a:off x="74581" y="211869"/>
            <a:ext cx="1620982" cy="1503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O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12" y="133597"/>
            <a:ext cx="797334" cy="1555816"/>
          </a:xfrm>
          <a:prstGeom prst="rect">
            <a:avLst/>
          </a:prstGeom>
        </p:spPr>
      </p:pic>
      <p:sp>
        <p:nvSpPr>
          <p:cNvPr id="165" name="Google Shape;165;p23"/>
          <p:cNvSpPr txBox="1"/>
          <p:nvPr/>
        </p:nvSpPr>
        <p:spPr>
          <a:xfrm>
            <a:off x="1841840" y="743939"/>
            <a:ext cx="5252811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800" dirty="0" smtClean="0">
                <a:solidFill>
                  <a:srgbClr val="435DAF"/>
                </a:solidFill>
                <a:latin typeface="Titan One" panose="02000000000000000000" pitchFamily="2" charset="0"/>
                <a:sym typeface="Lilita One"/>
              </a:rPr>
              <a:t>ADOLESCENCIA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435DAF"/>
              </a:solidFill>
              <a:effectLst/>
              <a:uLnTx/>
              <a:uFillTx/>
              <a:latin typeface="Titan One" panose="02000000000000000000" pitchFamily="2" charset="0"/>
              <a:sym typeface="Arial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75" y="717606"/>
            <a:ext cx="1580930" cy="387798"/>
          </a:xfrm>
          <a:prstGeom prst="rect">
            <a:avLst/>
          </a:prstGeom>
        </p:spPr>
      </p:pic>
      <p:sp>
        <p:nvSpPr>
          <p:cNvPr id="26" name="Elipse 25"/>
          <p:cNvSpPr/>
          <p:nvPr/>
        </p:nvSpPr>
        <p:spPr>
          <a:xfrm>
            <a:off x="5439557" y="1440056"/>
            <a:ext cx="3581245" cy="3460586"/>
          </a:xfrm>
          <a:prstGeom prst="ellipse">
            <a:avLst/>
          </a:prstGeom>
          <a:blipFill>
            <a:blip r:embed="rId7"/>
            <a:stretch>
              <a:fillRect l="-24973" r="-24973"/>
            </a:stretch>
          </a:blipFill>
          <a:ln w="44450"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Rectángulo redondeado 21"/>
          <p:cNvSpPr/>
          <p:nvPr/>
        </p:nvSpPr>
        <p:spPr>
          <a:xfrm>
            <a:off x="2320941" y="3775221"/>
            <a:ext cx="3001907" cy="913415"/>
          </a:xfrm>
          <a:prstGeom prst="roundRect">
            <a:avLst/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Google Shape;165;p23"/>
          <p:cNvSpPr txBox="1"/>
          <p:nvPr/>
        </p:nvSpPr>
        <p:spPr>
          <a:xfrm>
            <a:off x="709739" y="4131443"/>
            <a:ext cx="147176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800" dirty="0">
                <a:solidFill>
                  <a:srgbClr val="283869"/>
                </a:solidFill>
                <a:latin typeface="Asap Black" pitchFamily="2" charset="0"/>
              </a:rPr>
              <a:t>I</a:t>
            </a:r>
            <a:r>
              <a:rPr lang="es-ES" sz="2800" dirty="0" smtClean="0">
                <a:solidFill>
                  <a:srgbClr val="283869"/>
                </a:solidFill>
                <a:latin typeface="Asap Black" pitchFamily="2" charset="0"/>
              </a:rPr>
              <a:t>nversión</a:t>
            </a:r>
            <a:endParaRPr lang="en-US" sz="2800" b="1" dirty="0">
              <a:solidFill>
                <a:srgbClr val="283869"/>
              </a:solidFill>
              <a:latin typeface="Asap Black" pitchFamily="2" charset="0"/>
            </a:endParaRPr>
          </a:p>
        </p:txBody>
      </p:sp>
      <p:sp>
        <p:nvSpPr>
          <p:cNvPr id="28" name="Google Shape;165;p23"/>
          <p:cNvSpPr txBox="1"/>
          <p:nvPr/>
        </p:nvSpPr>
        <p:spPr>
          <a:xfrm>
            <a:off x="2422652" y="3883591"/>
            <a:ext cx="296146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 err="1" smtClean="0">
                <a:solidFill>
                  <a:schemeClr val="bg1"/>
                </a:solidFill>
                <a:latin typeface="Asap Black" pitchFamily="2" charset="0"/>
              </a:rPr>
              <a:t>Más</a:t>
            </a:r>
            <a:r>
              <a:rPr lang="en-US" sz="2800" b="1" dirty="0" smtClean="0">
                <a:solidFill>
                  <a:schemeClr val="bg1"/>
                </a:solidFill>
                <a:latin typeface="Asap Black" pitchFamily="2" charset="0"/>
              </a:rPr>
              <a:t> de </a:t>
            </a:r>
          </a:p>
          <a:p>
            <a:pPr>
              <a:lnSpc>
                <a:spcPct val="800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Asap Black" pitchFamily="2" charset="0"/>
              </a:rPr>
              <a:t>$</a:t>
            </a:r>
            <a:r>
              <a:rPr lang="en-US" sz="3200" b="1" dirty="0" smtClean="0">
                <a:solidFill>
                  <a:schemeClr val="bg1"/>
                </a:solidFill>
                <a:latin typeface="Asap Black" pitchFamily="2" charset="0"/>
              </a:rPr>
              <a:t>5.300 </a:t>
            </a:r>
            <a:r>
              <a:rPr lang="en-US" sz="3200" b="1" dirty="0" err="1" smtClean="0">
                <a:solidFill>
                  <a:schemeClr val="bg1"/>
                </a:solidFill>
                <a:latin typeface="Asap Black" pitchFamily="2" charset="0"/>
              </a:rPr>
              <a:t>millones</a:t>
            </a:r>
            <a:endParaRPr lang="en-US" sz="3200" b="1" dirty="0">
              <a:solidFill>
                <a:schemeClr val="bg1"/>
              </a:solidFill>
              <a:latin typeface="Asap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5340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506687" y="3012052"/>
            <a:ext cx="2438079" cy="2271042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06885" y="-33268"/>
            <a:ext cx="2054499" cy="1913742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255507" y="2763664"/>
            <a:ext cx="1193729" cy="1111945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966075" y="3763502"/>
            <a:ext cx="1783885" cy="1661668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4913008" y="1107613"/>
            <a:ext cx="1193729" cy="1111945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544956" y="-161872"/>
            <a:ext cx="1193729" cy="1111945"/>
          </a:xfrm>
          <a:prstGeom prst="rect">
            <a:avLst/>
          </a:prstGeom>
        </p:spPr>
      </p:pic>
      <p:sp>
        <p:nvSpPr>
          <p:cNvPr id="53" name="Rectángulo redondeado 52"/>
          <p:cNvSpPr/>
          <p:nvPr/>
        </p:nvSpPr>
        <p:spPr>
          <a:xfrm>
            <a:off x="0" y="4502218"/>
            <a:ext cx="9144000" cy="641282"/>
          </a:xfrm>
          <a:prstGeom prst="roundRect">
            <a:avLst>
              <a:gd name="adj" fmla="val 0"/>
            </a:avLst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O" sz="1400" b="0" i="0" u="none" strike="noStrike" kern="0" cap="none" spc="0" normalizeH="0" baseline="0" noProof="0">
              <a:ln>
                <a:noFill/>
              </a:ln>
              <a:solidFill>
                <a:srgbClr val="28386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4" name="Google Shape;165;p23"/>
          <p:cNvSpPr txBox="1"/>
          <p:nvPr/>
        </p:nvSpPr>
        <p:spPr>
          <a:xfrm>
            <a:off x="233069" y="4661155"/>
            <a:ext cx="5252811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800" noProof="0" dirty="0" smtClean="0">
                <a:solidFill>
                  <a:srgbClr val="435DAF"/>
                </a:solidFill>
                <a:latin typeface="Titan One" panose="02000000000000000000" pitchFamily="2" charset="0"/>
                <a:sym typeface="Lilita One"/>
              </a:rPr>
              <a:t>ADOLESCENCIA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435DAF"/>
              </a:solidFill>
              <a:effectLst/>
              <a:uLnTx/>
              <a:uFillTx/>
              <a:latin typeface="Titan One" panose="02000000000000000000" pitchFamily="2" charset="0"/>
              <a:sym typeface="Arial"/>
            </a:endParaRPr>
          </a:p>
        </p:txBody>
      </p:sp>
      <p:pic>
        <p:nvPicPr>
          <p:cNvPr id="55" name="Imagen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75" y="4628960"/>
            <a:ext cx="1580930" cy="387798"/>
          </a:xfrm>
          <a:prstGeom prst="rect">
            <a:avLst/>
          </a:prstGeom>
        </p:spPr>
      </p:pic>
      <p:sp>
        <p:nvSpPr>
          <p:cNvPr id="32" name="Rectángulo redondeado 31"/>
          <p:cNvSpPr/>
          <p:nvPr/>
        </p:nvSpPr>
        <p:spPr>
          <a:xfrm>
            <a:off x="5493433" y="937071"/>
            <a:ext cx="3285325" cy="2117855"/>
          </a:xfrm>
          <a:prstGeom prst="roundRect">
            <a:avLst>
              <a:gd name="adj" fmla="val 5173"/>
            </a:avLst>
          </a:prstGeom>
          <a:solidFill>
            <a:srgbClr val="F8EACD"/>
          </a:solidFill>
          <a:ln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3" name="Google Shape;165;p23"/>
          <p:cNvSpPr txBox="1"/>
          <p:nvPr/>
        </p:nvSpPr>
        <p:spPr>
          <a:xfrm>
            <a:off x="233068" y="481004"/>
            <a:ext cx="4868493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2400" b="1" dirty="0">
                <a:solidFill>
                  <a:srgbClr val="002060"/>
                </a:solidFill>
                <a:latin typeface="Asap Black" pitchFamily="2" charset="0"/>
              </a:rPr>
              <a:t>Cobertura escolar bruta en educación básica secundaria </a:t>
            </a:r>
            <a:endParaRPr lang="en-US" sz="2400" b="1" dirty="0">
              <a:solidFill>
                <a:srgbClr val="002060"/>
              </a:solidFill>
              <a:latin typeface="Asap Black" pitchFamily="2" charset="0"/>
            </a:endParaRPr>
          </a:p>
        </p:txBody>
      </p:sp>
      <p:sp>
        <p:nvSpPr>
          <p:cNvPr id="36" name="Google Shape;165;p23"/>
          <p:cNvSpPr txBox="1"/>
          <p:nvPr/>
        </p:nvSpPr>
        <p:spPr>
          <a:xfrm>
            <a:off x="400521" y="4080793"/>
            <a:ext cx="3831413" cy="166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1200" dirty="0">
                <a:solidFill>
                  <a:srgbClr val="002060"/>
                </a:solidFill>
                <a:latin typeface="Asap" pitchFamily="2" charset="0"/>
              </a:rPr>
              <a:t>Fuente: Ministerio de </a:t>
            </a:r>
            <a:r>
              <a:rPr lang="es-ES" sz="1200" dirty="0" smtClean="0">
                <a:solidFill>
                  <a:srgbClr val="002060"/>
                </a:solidFill>
                <a:latin typeface="Asap" pitchFamily="2" charset="0"/>
              </a:rPr>
              <a:t>Educación Nacional</a:t>
            </a:r>
            <a:endParaRPr lang="en-US" sz="1200" b="1" dirty="0">
              <a:solidFill>
                <a:srgbClr val="002060"/>
              </a:solidFill>
              <a:latin typeface="Asap" pitchFamily="2" charset="0"/>
            </a:endParaRPr>
          </a:p>
        </p:txBody>
      </p:sp>
      <p:graphicFrame>
        <p:nvGraphicFramePr>
          <p:cNvPr id="39" name="Gráfico 38"/>
          <p:cNvGraphicFramePr/>
          <p:nvPr>
            <p:extLst>
              <p:ext uri="{D42A27DB-BD31-4B8C-83A1-F6EECF244321}">
                <p14:modId xmlns:p14="http://schemas.microsoft.com/office/powerpoint/2010/main" val="758207466"/>
              </p:ext>
            </p:extLst>
          </p:nvPr>
        </p:nvGraphicFramePr>
        <p:xfrm>
          <a:off x="307453" y="1131114"/>
          <a:ext cx="4030279" cy="2949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0" name="Google Shape;165;p23"/>
          <p:cNvSpPr txBox="1"/>
          <p:nvPr/>
        </p:nvSpPr>
        <p:spPr>
          <a:xfrm>
            <a:off x="1004341" y="3803794"/>
            <a:ext cx="731889" cy="249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1800" b="1" dirty="0" smtClean="0">
                <a:solidFill>
                  <a:srgbClr val="002060"/>
                </a:solidFill>
                <a:latin typeface="Asap" pitchFamily="2" charset="0"/>
              </a:rPr>
              <a:t>2020</a:t>
            </a:r>
            <a:endParaRPr lang="en-US" sz="1800" b="1" dirty="0">
              <a:solidFill>
                <a:srgbClr val="002060"/>
              </a:solidFill>
              <a:latin typeface="Asap" pitchFamily="2" charset="0"/>
            </a:endParaRPr>
          </a:p>
        </p:txBody>
      </p:sp>
      <p:sp>
        <p:nvSpPr>
          <p:cNvPr id="41" name="Google Shape;165;p23"/>
          <p:cNvSpPr txBox="1"/>
          <p:nvPr/>
        </p:nvSpPr>
        <p:spPr>
          <a:xfrm>
            <a:off x="2854143" y="3795668"/>
            <a:ext cx="731889" cy="249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1800" b="1" dirty="0" smtClean="0">
                <a:solidFill>
                  <a:srgbClr val="002060"/>
                </a:solidFill>
                <a:latin typeface="Asap" pitchFamily="2" charset="0"/>
              </a:rPr>
              <a:t>2021</a:t>
            </a:r>
            <a:endParaRPr lang="en-US" sz="1800" b="1" dirty="0">
              <a:solidFill>
                <a:srgbClr val="002060"/>
              </a:solidFill>
              <a:latin typeface="Asap" pitchFamily="2" charset="0"/>
            </a:endParaRPr>
          </a:p>
        </p:txBody>
      </p:sp>
      <p:pic>
        <p:nvPicPr>
          <p:cNvPr id="42" name="Imagen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720" y="1131116"/>
            <a:ext cx="2011078" cy="3843204"/>
          </a:xfrm>
          <a:prstGeom prst="rect">
            <a:avLst/>
          </a:prstGeom>
        </p:spPr>
      </p:pic>
      <p:sp>
        <p:nvSpPr>
          <p:cNvPr id="19" name="Google Shape;165;p23"/>
          <p:cNvSpPr txBox="1"/>
          <p:nvPr/>
        </p:nvSpPr>
        <p:spPr>
          <a:xfrm>
            <a:off x="6156798" y="1133266"/>
            <a:ext cx="2402519" cy="1745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ES" sz="1800" dirty="0" smtClean="0">
                <a:solidFill>
                  <a:srgbClr val="283869"/>
                </a:solidFill>
                <a:latin typeface="Asap" pitchFamily="2" charset="0"/>
              </a:rPr>
              <a:t>Desarrollamos estrategias para seguir mejorando la tasa de cobertura en educación básica secundaria en los sectores urbano y rural de Pasto. </a:t>
            </a:r>
            <a:endParaRPr lang="en-US" sz="1800" b="1" dirty="0">
              <a:solidFill>
                <a:srgbClr val="283869"/>
              </a:solidFill>
              <a:latin typeface="Asap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3625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506687" y="3012052"/>
            <a:ext cx="2438079" cy="2271042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06885" y="-33268"/>
            <a:ext cx="2054499" cy="1913742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255507" y="2763664"/>
            <a:ext cx="1193729" cy="1111945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966075" y="3763502"/>
            <a:ext cx="1783885" cy="1661668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4913008" y="1107613"/>
            <a:ext cx="1193729" cy="1111945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544956" y="-161872"/>
            <a:ext cx="1193729" cy="1111945"/>
          </a:xfrm>
          <a:prstGeom prst="rect">
            <a:avLst/>
          </a:prstGeom>
        </p:spPr>
      </p:pic>
      <p:sp>
        <p:nvSpPr>
          <p:cNvPr id="53" name="Rectángulo redondeado 52"/>
          <p:cNvSpPr/>
          <p:nvPr/>
        </p:nvSpPr>
        <p:spPr>
          <a:xfrm>
            <a:off x="0" y="4502218"/>
            <a:ext cx="9144000" cy="641282"/>
          </a:xfrm>
          <a:prstGeom prst="roundRect">
            <a:avLst>
              <a:gd name="adj" fmla="val 0"/>
            </a:avLst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O" sz="1400" b="0" i="0" u="none" strike="noStrike" kern="0" cap="none" spc="0" normalizeH="0" baseline="0" noProof="0">
              <a:ln>
                <a:noFill/>
              </a:ln>
              <a:solidFill>
                <a:srgbClr val="28386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4" name="Google Shape;165;p23"/>
          <p:cNvSpPr txBox="1"/>
          <p:nvPr/>
        </p:nvSpPr>
        <p:spPr>
          <a:xfrm>
            <a:off x="233069" y="4661155"/>
            <a:ext cx="5252811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800" noProof="0" dirty="0" smtClean="0">
                <a:solidFill>
                  <a:srgbClr val="435DAF"/>
                </a:solidFill>
                <a:latin typeface="Titan One" panose="02000000000000000000" pitchFamily="2" charset="0"/>
                <a:sym typeface="Lilita One"/>
              </a:rPr>
              <a:t>ADOLESCENCIA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435DAF"/>
              </a:solidFill>
              <a:effectLst/>
              <a:uLnTx/>
              <a:uFillTx/>
              <a:latin typeface="Titan One" panose="02000000000000000000" pitchFamily="2" charset="0"/>
              <a:sym typeface="Arial"/>
            </a:endParaRPr>
          </a:p>
        </p:txBody>
      </p:sp>
      <p:pic>
        <p:nvPicPr>
          <p:cNvPr id="55" name="Imagen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75" y="4628960"/>
            <a:ext cx="1580930" cy="387798"/>
          </a:xfrm>
          <a:prstGeom prst="rect">
            <a:avLst/>
          </a:prstGeom>
        </p:spPr>
      </p:pic>
      <p:sp>
        <p:nvSpPr>
          <p:cNvPr id="32" name="Rectángulo redondeado 31"/>
          <p:cNvSpPr/>
          <p:nvPr/>
        </p:nvSpPr>
        <p:spPr>
          <a:xfrm>
            <a:off x="5493433" y="937071"/>
            <a:ext cx="3285325" cy="1963165"/>
          </a:xfrm>
          <a:prstGeom prst="roundRect">
            <a:avLst>
              <a:gd name="adj" fmla="val 5173"/>
            </a:avLst>
          </a:prstGeom>
          <a:solidFill>
            <a:srgbClr val="F8EACD"/>
          </a:solidFill>
          <a:ln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3" name="Google Shape;165;p23"/>
          <p:cNvSpPr txBox="1"/>
          <p:nvPr/>
        </p:nvSpPr>
        <p:spPr>
          <a:xfrm>
            <a:off x="233068" y="481004"/>
            <a:ext cx="4868493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2400" b="1" dirty="0">
                <a:solidFill>
                  <a:srgbClr val="002060"/>
                </a:solidFill>
                <a:latin typeface="Asap Black" pitchFamily="2" charset="0"/>
              </a:rPr>
              <a:t>Tasa de </a:t>
            </a:r>
            <a:r>
              <a:rPr lang="es-ES" sz="2400" b="1" dirty="0" smtClean="0">
                <a:solidFill>
                  <a:srgbClr val="002060"/>
                </a:solidFill>
                <a:latin typeface="Asap Black" pitchFamily="2" charset="0"/>
              </a:rPr>
              <a:t>cobertura </a:t>
            </a:r>
            <a:r>
              <a:rPr lang="es-ES" sz="2400" b="1" dirty="0">
                <a:solidFill>
                  <a:srgbClr val="002060"/>
                </a:solidFill>
                <a:latin typeface="Asap Black" pitchFamily="2" charset="0"/>
              </a:rPr>
              <a:t>escolar bruta en educación media </a:t>
            </a:r>
            <a:endParaRPr lang="en-US" sz="2400" b="1" dirty="0">
              <a:solidFill>
                <a:srgbClr val="002060"/>
              </a:solidFill>
              <a:latin typeface="Asap Black" pitchFamily="2" charset="0"/>
            </a:endParaRPr>
          </a:p>
        </p:txBody>
      </p:sp>
      <p:sp>
        <p:nvSpPr>
          <p:cNvPr id="35" name="Google Shape;165;p23"/>
          <p:cNvSpPr txBox="1"/>
          <p:nvPr/>
        </p:nvSpPr>
        <p:spPr>
          <a:xfrm>
            <a:off x="6108745" y="1133266"/>
            <a:ext cx="2450571" cy="149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ES" sz="1800" dirty="0" smtClean="0">
                <a:solidFill>
                  <a:srgbClr val="283869"/>
                </a:solidFill>
                <a:latin typeface="Asap" pitchFamily="2" charset="0"/>
              </a:rPr>
              <a:t>Logramos mejorar la cobertura en </a:t>
            </a:r>
            <a:r>
              <a:rPr lang="es-ES" sz="1800" dirty="0">
                <a:solidFill>
                  <a:srgbClr val="283869"/>
                </a:solidFill>
                <a:latin typeface="Asap" pitchFamily="2" charset="0"/>
              </a:rPr>
              <a:t>educación media </a:t>
            </a:r>
            <a:r>
              <a:rPr lang="es-ES" sz="1800" dirty="0" smtClean="0">
                <a:solidFill>
                  <a:srgbClr val="283869"/>
                </a:solidFill>
                <a:latin typeface="Asap" pitchFamily="2" charset="0"/>
              </a:rPr>
              <a:t>de los establecimientos </a:t>
            </a:r>
            <a:r>
              <a:rPr lang="es-ES" sz="1800" dirty="0">
                <a:solidFill>
                  <a:srgbClr val="283869"/>
                </a:solidFill>
                <a:latin typeface="Asap" pitchFamily="2" charset="0"/>
              </a:rPr>
              <a:t>educativos </a:t>
            </a:r>
            <a:r>
              <a:rPr lang="es-ES" sz="1800" dirty="0" smtClean="0">
                <a:solidFill>
                  <a:srgbClr val="283869"/>
                </a:solidFill>
                <a:latin typeface="Asap" pitchFamily="2" charset="0"/>
              </a:rPr>
              <a:t>de los sectores urbano y rural.</a:t>
            </a:r>
          </a:p>
        </p:txBody>
      </p:sp>
      <p:sp>
        <p:nvSpPr>
          <p:cNvPr id="36" name="Google Shape;165;p23"/>
          <p:cNvSpPr txBox="1"/>
          <p:nvPr/>
        </p:nvSpPr>
        <p:spPr>
          <a:xfrm>
            <a:off x="400521" y="4080793"/>
            <a:ext cx="3831413" cy="166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1200" dirty="0">
                <a:solidFill>
                  <a:srgbClr val="002060"/>
                </a:solidFill>
                <a:latin typeface="Asap" pitchFamily="2" charset="0"/>
              </a:rPr>
              <a:t>Fuente: Ministerio de </a:t>
            </a:r>
            <a:r>
              <a:rPr lang="es-ES" sz="1200" dirty="0" smtClean="0">
                <a:solidFill>
                  <a:srgbClr val="002060"/>
                </a:solidFill>
                <a:latin typeface="Asap" pitchFamily="2" charset="0"/>
              </a:rPr>
              <a:t>Educación Nacional</a:t>
            </a:r>
            <a:endParaRPr lang="en-US" sz="1200" b="1" dirty="0">
              <a:solidFill>
                <a:srgbClr val="002060"/>
              </a:solidFill>
              <a:latin typeface="Asap" pitchFamily="2" charset="0"/>
            </a:endParaRPr>
          </a:p>
        </p:txBody>
      </p:sp>
      <p:graphicFrame>
        <p:nvGraphicFramePr>
          <p:cNvPr id="39" name="Gráfico 38"/>
          <p:cNvGraphicFramePr/>
          <p:nvPr>
            <p:extLst>
              <p:ext uri="{D42A27DB-BD31-4B8C-83A1-F6EECF244321}">
                <p14:modId xmlns:p14="http://schemas.microsoft.com/office/powerpoint/2010/main" val="4896094"/>
              </p:ext>
            </p:extLst>
          </p:nvPr>
        </p:nvGraphicFramePr>
        <p:xfrm>
          <a:off x="307453" y="1131114"/>
          <a:ext cx="4030279" cy="2949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0" name="Google Shape;165;p23"/>
          <p:cNvSpPr txBox="1"/>
          <p:nvPr/>
        </p:nvSpPr>
        <p:spPr>
          <a:xfrm>
            <a:off x="1004341" y="3803794"/>
            <a:ext cx="731889" cy="249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1800" b="1" dirty="0" smtClean="0">
                <a:solidFill>
                  <a:srgbClr val="002060"/>
                </a:solidFill>
                <a:latin typeface="Asap" pitchFamily="2" charset="0"/>
              </a:rPr>
              <a:t>2020</a:t>
            </a:r>
            <a:endParaRPr lang="en-US" sz="1800" b="1" dirty="0">
              <a:solidFill>
                <a:srgbClr val="002060"/>
              </a:solidFill>
              <a:latin typeface="Asap" pitchFamily="2" charset="0"/>
            </a:endParaRPr>
          </a:p>
        </p:txBody>
      </p:sp>
      <p:sp>
        <p:nvSpPr>
          <p:cNvPr id="41" name="Google Shape;165;p23"/>
          <p:cNvSpPr txBox="1"/>
          <p:nvPr/>
        </p:nvSpPr>
        <p:spPr>
          <a:xfrm>
            <a:off x="2854143" y="3795668"/>
            <a:ext cx="731889" cy="249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1800" b="1" dirty="0" smtClean="0">
                <a:solidFill>
                  <a:srgbClr val="002060"/>
                </a:solidFill>
                <a:latin typeface="Asap" pitchFamily="2" charset="0"/>
              </a:rPr>
              <a:t>2021</a:t>
            </a:r>
            <a:endParaRPr lang="en-US" sz="1800" b="1" dirty="0">
              <a:solidFill>
                <a:srgbClr val="002060"/>
              </a:solidFill>
              <a:latin typeface="Asap" pitchFamily="2" charset="0"/>
            </a:endParaRPr>
          </a:p>
        </p:txBody>
      </p:sp>
      <p:pic>
        <p:nvPicPr>
          <p:cNvPr id="42" name="Imagen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720" y="1131116"/>
            <a:ext cx="2011078" cy="384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46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506687" y="3012052"/>
            <a:ext cx="2438079" cy="2271042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06885" y="-33268"/>
            <a:ext cx="2054499" cy="1913742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255507" y="2763664"/>
            <a:ext cx="1193729" cy="1111945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966075" y="3763502"/>
            <a:ext cx="1783885" cy="1661668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4913008" y="1107613"/>
            <a:ext cx="1193729" cy="1111945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544956" y="-161872"/>
            <a:ext cx="1193729" cy="1111945"/>
          </a:xfrm>
          <a:prstGeom prst="rect">
            <a:avLst/>
          </a:prstGeom>
        </p:spPr>
      </p:pic>
      <p:sp>
        <p:nvSpPr>
          <p:cNvPr id="53" name="Rectángulo redondeado 52"/>
          <p:cNvSpPr/>
          <p:nvPr/>
        </p:nvSpPr>
        <p:spPr>
          <a:xfrm>
            <a:off x="0" y="4502218"/>
            <a:ext cx="9144000" cy="641282"/>
          </a:xfrm>
          <a:prstGeom prst="roundRect">
            <a:avLst>
              <a:gd name="adj" fmla="val 0"/>
            </a:avLst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O" sz="1400" b="0" i="0" u="none" strike="noStrike" kern="0" cap="none" spc="0" normalizeH="0" baseline="0" noProof="0">
              <a:ln>
                <a:noFill/>
              </a:ln>
              <a:solidFill>
                <a:srgbClr val="28386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4" name="Google Shape;165;p23"/>
          <p:cNvSpPr txBox="1"/>
          <p:nvPr/>
        </p:nvSpPr>
        <p:spPr>
          <a:xfrm>
            <a:off x="233069" y="4661155"/>
            <a:ext cx="5252811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800" noProof="0" dirty="0" smtClean="0">
                <a:solidFill>
                  <a:srgbClr val="435DAF"/>
                </a:solidFill>
                <a:latin typeface="Titan One" panose="02000000000000000000" pitchFamily="2" charset="0"/>
                <a:sym typeface="Lilita One"/>
              </a:rPr>
              <a:t>ADOLESCENCIA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435DAF"/>
              </a:solidFill>
              <a:effectLst/>
              <a:uLnTx/>
              <a:uFillTx/>
              <a:latin typeface="Titan One" panose="02000000000000000000" pitchFamily="2" charset="0"/>
              <a:sym typeface="Arial"/>
            </a:endParaRPr>
          </a:p>
        </p:txBody>
      </p:sp>
      <p:pic>
        <p:nvPicPr>
          <p:cNvPr id="55" name="Imagen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75" y="4628960"/>
            <a:ext cx="1580930" cy="387798"/>
          </a:xfrm>
          <a:prstGeom prst="rect">
            <a:avLst/>
          </a:prstGeom>
        </p:spPr>
      </p:pic>
      <p:sp>
        <p:nvSpPr>
          <p:cNvPr id="32" name="Rectángulo redondeado 31"/>
          <p:cNvSpPr/>
          <p:nvPr/>
        </p:nvSpPr>
        <p:spPr>
          <a:xfrm>
            <a:off x="5493433" y="937071"/>
            <a:ext cx="3285325" cy="1668482"/>
          </a:xfrm>
          <a:prstGeom prst="roundRect">
            <a:avLst>
              <a:gd name="adj" fmla="val 5173"/>
            </a:avLst>
          </a:prstGeom>
          <a:solidFill>
            <a:srgbClr val="F8EACD"/>
          </a:solidFill>
          <a:ln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3" name="Google Shape;165;p23"/>
          <p:cNvSpPr txBox="1"/>
          <p:nvPr/>
        </p:nvSpPr>
        <p:spPr>
          <a:xfrm>
            <a:off x="233068" y="481004"/>
            <a:ext cx="4868493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2400" b="1" dirty="0">
                <a:solidFill>
                  <a:srgbClr val="002060"/>
                </a:solidFill>
                <a:latin typeface="Asap Black" pitchFamily="2" charset="0"/>
              </a:rPr>
              <a:t>Tasa de homicidios en adolescentes (12 a 17 años)</a:t>
            </a:r>
            <a:endParaRPr lang="en-US" sz="2400" b="1" dirty="0">
              <a:solidFill>
                <a:srgbClr val="002060"/>
              </a:solidFill>
              <a:latin typeface="Asap Black" pitchFamily="2" charset="0"/>
            </a:endParaRPr>
          </a:p>
        </p:txBody>
      </p:sp>
      <p:pic>
        <p:nvPicPr>
          <p:cNvPr id="42" name="Imagen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720" y="1131116"/>
            <a:ext cx="2011078" cy="3843203"/>
          </a:xfrm>
          <a:prstGeom prst="rect">
            <a:avLst/>
          </a:prstGeom>
        </p:spPr>
      </p:pic>
      <p:sp>
        <p:nvSpPr>
          <p:cNvPr id="19" name="Google Shape;165;p23"/>
          <p:cNvSpPr txBox="1"/>
          <p:nvPr/>
        </p:nvSpPr>
        <p:spPr>
          <a:xfrm>
            <a:off x="513878" y="4080793"/>
            <a:ext cx="3680270" cy="166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1200" dirty="0">
                <a:solidFill>
                  <a:srgbClr val="002060"/>
                </a:solidFill>
                <a:latin typeface="Asap" pitchFamily="2" charset="0"/>
              </a:rPr>
              <a:t>Fuente: </a:t>
            </a:r>
            <a:r>
              <a:rPr lang="es-ES" sz="1200" dirty="0" smtClean="0">
                <a:solidFill>
                  <a:srgbClr val="002060"/>
                </a:solidFill>
                <a:latin typeface="Asap" pitchFamily="2" charset="0"/>
              </a:rPr>
              <a:t>Instituto Nacional de Medicina Legal</a:t>
            </a:r>
            <a:endParaRPr lang="en-US" sz="1200" b="1" dirty="0">
              <a:solidFill>
                <a:srgbClr val="002060"/>
              </a:solidFill>
              <a:latin typeface="Asap" pitchFamily="2" charset="0"/>
            </a:endParaRPr>
          </a:p>
        </p:txBody>
      </p:sp>
      <p:graphicFrame>
        <p:nvGraphicFramePr>
          <p:cNvPr id="20" name="Gráfico 19"/>
          <p:cNvGraphicFramePr/>
          <p:nvPr>
            <p:extLst>
              <p:ext uri="{D42A27DB-BD31-4B8C-83A1-F6EECF244321}">
                <p14:modId xmlns:p14="http://schemas.microsoft.com/office/powerpoint/2010/main" val="1557285178"/>
              </p:ext>
            </p:extLst>
          </p:nvPr>
        </p:nvGraphicFramePr>
        <p:xfrm>
          <a:off x="307453" y="1230873"/>
          <a:ext cx="4030279" cy="2849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7" name="Google Shape;165;p23"/>
          <p:cNvSpPr txBox="1"/>
          <p:nvPr/>
        </p:nvSpPr>
        <p:spPr>
          <a:xfrm>
            <a:off x="6108745" y="1133266"/>
            <a:ext cx="2450571" cy="1246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ES" sz="1800" dirty="0" smtClean="0">
                <a:solidFill>
                  <a:srgbClr val="283869"/>
                </a:solidFill>
                <a:latin typeface="Asap" pitchFamily="2" charset="0"/>
              </a:rPr>
              <a:t>Logramos reducir la </a:t>
            </a:r>
            <a:r>
              <a:rPr lang="es-ES" sz="1800" dirty="0">
                <a:solidFill>
                  <a:srgbClr val="283869"/>
                </a:solidFill>
                <a:latin typeface="Asap" pitchFamily="2" charset="0"/>
              </a:rPr>
              <a:t>tasa de </a:t>
            </a:r>
            <a:r>
              <a:rPr lang="es-ES" sz="1800" dirty="0" smtClean="0">
                <a:solidFill>
                  <a:srgbClr val="283869"/>
                </a:solidFill>
                <a:latin typeface="Asap" pitchFamily="2" charset="0"/>
              </a:rPr>
              <a:t>homicidios, </a:t>
            </a:r>
            <a:r>
              <a:rPr lang="es-MX" sz="1800" dirty="0" err="1">
                <a:solidFill>
                  <a:srgbClr val="283869"/>
                </a:solidFill>
                <a:latin typeface="Asap" pitchFamily="2" charset="0"/>
              </a:rPr>
              <a:t>reinvidicando</a:t>
            </a:r>
            <a:r>
              <a:rPr lang="es-MX" sz="1800" dirty="0">
                <a:solidFill>
                  <a:srgbClr val="283869"/>
                </a:solidFill>
                <a:latin typeface="Asap" pitchFamily="2" charset="0"/>
              </a:rPr>
              <a:t> nuestro compromiso con la </a:t>
            </a:r>
            <a:r>
              <a:rPr lang="es-MX" sz="1800" dirty="0" smtClean="0">
                <a:solidFill>
                  <a:srgbClr val="283869"/>
                </a:solidFill>
                <a:latin typeface="Asap" pitchFamily="2" charset="0"/>
              </a:rPr>
              <a:t>adolescencia</a:t>
            </a:r>
            <a:r>
              <a:rPr lang="es-ES" sz="1800" dirty="0" smtClean="0">
                <a:solidFill>
                  <a:srgbClr val="283869"/>
                </a:solidFill>
                <a:latin typeface="Asap" pitchFamily="2" charset="0"/>
              </a:rPr>
              <a:t>. </a:t>
            </a:r>
            <a:endParaRPr lang="en-US" sz="1800" dirty="0">
              <a:solidFill>
                <a:srgbClr val="283869"/>
              </a:solidFill>
              <a:latin typeface="Asap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9637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506687" y="3012052"/>
            <a:ext cx="2438079" cy="2271042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06885" y="-33268"/>
            <a:ext cx="2054499" cy="1913742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255507" y="2763664"/>
            <a:ext cx="1193729" cy="1111945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966075" y="3763502"/>
            <a:ext cx="1783885" cy="1661668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4913008" y="1107613"/>
            <a:ext cx="1193729" cy="1111945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544956" y="-161872"/>
            <a:ext cx="1193729" cy="1111945"/>
          </a:xfrm>
          <a:prstGeom prst="rect">
            <a:avLst/>
          </a:prstGeom>
        </p:spPr>
      </p:pic>
      <p:sp>
        <p:nvSpPr>
          <p:cNvPr id="53" name="Rectángulo redondeado 52"/>
          <p:cNvSpPr/>
          <p:nvPr/>
        </p:nvSpPr>
        <p:spPr>
          <a:xfrm>
            <a:off x="0" y="4502218"/>
            <a:ext cx="9144000" cy="641282"/>
          </a:xfrm>
          <a:prstGeom prst="roundRect">
            <a:avLst>
              <a:gd name="adj" fmla="val 0"/>
            </a:avLst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O" sz="1400" b="0" i="0" u="none" strike="noStrike" kern="0" cap="none" spc="0" normalizeH="0" baseline="0" noProof="0">
              <a:ln>
                <a:noFill/>
              </a:ln>
              <a:solidFill>
                <a:srgbClr val="28386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4" name="Google Shape;165;p23"/>
          <p:cNvSpPr txBox="1"/>
          <p:nvPr/>
        </p:nvSpPr>
        <p:spPr>
          <a:xfrm>
            <a:off x="233069" y="4661155"/>
            <a:ext cx="5252811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800" noProof="0" dirty="0" smtClean="0">
                <a:solidFill>
                  <a:srgbClr val="435DAF"/>
                </a:solidFill>
                <a:latin typeface="Titan One" panose="02000000000000000000" pitchFamily="2" charset="0"/>
                <a:sym typeface="Lilita One"/>
              </a:rPr>
              <a:t>ADOLESCENCIA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435DAF"/>
              </a:solidFill>
              <a:effectLst/>
              <a:uLnTx/>
              <a:uFillTx/>
              <a:latin typeface="Titan One" panose="02000000000000000000" pitchFamily="2" charset="0"/>
              <a:sym typeface="Arial"/>
            </a:endParaRPr>
          </a:p>
        </p:txBody>
      </p:sp>
      <p:pic>
        <p:nvPicPr>
          <p:cNvPr id="55" name="Imagen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75" y="4628960"/>
            <a:ext cx="1580930" cy="387798"/>
          </a:xfrm>
          <a:prstGeom prst="rect">
            <a:avLst/>
          </a:prstGeom>
        </p:spPr>
      </p:pic>
      <p:sp>
        <p:nvSpPr>
          <p:cNvPr id="32" name="Rectángulo redondeado 31"/>
          <p:cNvSpPr/>
          <p:nvPr/>
        </p:nvSpPr>
        <p:spPr>
          <a:xfrm>
            <a:off x="5493433" y="937071"/>
            <a:ext cx="3285325" cy="1963164"/>
          </a:xfrm>
          <a:prstGeom prst="roundRect">
            <a:avLst>
              <a:gd name="adj" fmla="val 5173"/>
            </a:avLst>
          </a:prstGeom>
          <a:solidFill>
            <a:srgbClr val="F8EACD"/>
          </a:solidFill>
          <a:ln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3" name="Google Shape;165;p23"/>
          <p:cNvSpPr txBox="1"/>
          <p:nvPr/>
        </p:nvSpPr>
        <p:spPr>
          <a:xfrm>
            <a:off x="233068" y="481004"/>
            <a:ext cx="4868493" cy="886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2400" b="1" dirty="0">
                <a:solidFill>
                  <a:srgbClr val="002060"/>
                </a:solidFill>
                <a:latin typeface="Asap Black" pitchFamily="2" charset="0"/>
              </a:rPr>
              <a:t>Número de mesas de participación de niños, niñas y adolescentes conformadas y en </a:t>
            </a:r>
            <a:r>
              <a:rPr lang="es-ES" sz="2400" b="1" dirty="0" smtClean="0">
                <a:solidFill>
                  <a:srgbClr val="002060"/>
                </a:solidFill>
                <a:latin typeface="Asap Black" pitchFamily="2" charset="0"/>
              </a:rPr>
              <a:t>operación</a:t>
            </a:r>
            <a:endParaRPr lang="en-US" sz="2400" b="1" dirty="0">
              <a:solidFill>
                <a:srgbClr val="002060"/>
              </a:solidFill>
              <a:latin typeface="Asap Black" pitchFamily="2" charset="0"/>
            </a:endParaRPr>
          </a:p>
        </p:txBody>
      </p:sp>
      <p:sp>
        <p:nvSpPr>
          <p:cNvPr id="35" name="Google Shape;165;p23"/>
          <p:cNvSpPr txBox="1"/>
          <p:nvPr/>
        </p:nvSpPr>
        <p:spPr>
          <a:xfrm>
            <a:off x="6232223" y="1133266"/>
            <a:ext cx="2327093" cy="149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ES" sz="1800" dirty="0">
                <a:solidFill>
                  <a:srgbClr val="283869"/>
                </a:solidFill>
                <a:latin typeface="Asap" pitchFamily="2" charset="0"/>
              </a:rPr>
              <a:t>En el año 2020 y 2021, el número se mantuvo en 0, pero en el año 2022 se conformó al menos una mesa de </a:t>
            </a:r>
            <a:r>
              <a:rPr lang="es-ES" sz="1800" dirty="0" smtClean="0">
                <a:solidFill>
                  <a:srgbClr val="283869"/>
                </a:solidFill>
                <a:latin typeface="Asap" pitchFamily="2" charset="0"/>
              </a:rPr>
              <a:t>participación. </a:t>
            </a:r>
            <a:endParaRPr lang="en-US" sz="1800" b="1" dirty="0">
              <a:solidFill>
                <a:srgbClr val="283869"/>
              </a:solidFill>
              <a:latin typeface="Asap" pitchFamily="2" charset="0"/>
            </a:endParaRPr>
          </a:p>
        </p:txBody>
      </p:sp>
      <p:graphicFrame>
        <p:nvGraphicFramePr>
          <p:cNvPr id="17" name="Gráfico 16"/>
          <p:cNvGraphicFramePr/>
          <p:nvPr>
            <p:extLst>
              <p:ext uri="{D42A27DB-BD31-4B8C-83A1-F6EECF244321}">
                <p14:modId xmlns:p14="http://schemas.microsoft.com/office/powerpoint/2010/main" val="1556842668"/>
              </p:ext>
            </p:extLst>
          </p:nvPr>
        </p:nvGraphicFramePr>
        <p:xfrm>
          <a:off x="307453" y="1403372"/>
          <a:ext cx="4030279" cy="2677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42" name="Imagen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720" y="1131116"/>
            <a:ext cx="2011077" cy="3843203"/>
          </a:xfrm>
          <a:prstGeom prst="rect">
            <a:avLst/>
          </a:prstGeom>
        </p:spPr>
      </p:pic>
      <p:sp>
        <p:nvSpPr>
          <p:cNvPr id="18" name="Google Shape;165;p23"/>
          <p:cNvSpPr txBox="1"/>
          <p:nvPr/>
        </p:nvSpPr>
        <p:spPr>
          <a:xfrm>
            <a:off x="400521" y="4080793"/>
            <a:ext cx="3831413" cy="166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1200" dirty="0">
                <a:solidFill>
                  <a:srgbClr val="002060"/>
                </a:solidFill>
                <a:latin typeface="Asap" pitchFamily="2" charset="0"/>
              </a:rPr>
              <a:t>Fuente: </a:t>
            </a:r>
            <a:r>
              <a:rPr lang="es-ES" sz="1200" dirty="0" smtClean="0">
                <a:solidFill>
                  <a:srgbClr val="002060"/>
                </a:solidFill>
                <a:latin typeface="Asap" pitchFamily="2" charset="0"/>
              </a:rPr>
              <a:t>Instituto Colombiano de Bienestar Familiar</a:t>
            </a:r>
            <a:endParaRPr lang="en-US" sz="1200" b="1" dirty="0">
              <a:solidFill>
                <a:srgbClr val="002060"/>
              </a:solidFill>
              <a:latin typeface="Asap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4729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5240780" y="3057560"/>
            <a:ext cx="2438079" cy="227104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7034" y="-12846"/>
            <a:ext cx="2054499" cy="191374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1457" y="2407711"/>
            <a:ext cx="1193729" cy="111194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267801" y="3576931"/>
            <a:ext cx="1783885" cy="1661668"/>
          </a:xfrm>
          <a:prstGeom prst="rect">
            <a:avLst/>
          </a:prstGeom>
        </p:spPr>
      </p:pic>
      <p:sp>
        <p:nvSpPr>
          <p:cNvPr id="155" name="Google Shape;155;p23"/>
          <p:cNvSpPr/>
          <p:nvPr/>
        </p:nvSpPr>
        <p:spPr>
          <a:xfrm>
            <a:off x="643944" y="1824535"/>
            <a:ext cx="6944306" cy="1407051"/>
          </a:xfrm>
          <a:custGeom>
            <a:avLst/>
            <a:gdLst/>
            <a:ahLst/>
            <a:cxnLst/>
            <a:rect l="l" t="t" r="r" b="b"/>
            <a:pathLst>
              <a:path w="2423656" h="413835" extrusionOk="0">
                <a:moveTo>
                  <a:pt x="48608" y="0"/>
                </a:moveTo>
                <a:lnTo>
                  <a:pt x="2375048" y="0"/>
                </a:lnTo>
                <a:cubicBezTo>
                  <a:pt x="2401893" y="0"/>
                  <a:pt x="2423656" y="21763"/>
                  <a:pt x="2423656" y="48608"/>
                </a:cubicBezTo>
                <a:lnTo>
                  <a:pt x="2423656" y="365227"/>
                </a:lnTo>
                <a:cubicBezTo>
                  <a:pt x="2423656" y="378118"/>
                  <a:pt x="2418535" y="390482"/>
                  <a:pt x="2409419" y="399598"/>
                </a:cubicBezTo>
                <a:cubicBezTo>
                  <a:pt x="2400303" y="408713"/>
                  <a:pt x="2387939" y="413835"/>
                  <a:pt x="2375048" y="413835"/>
                </a:cubicBezTo>
                <a:lnTo>
                  <a:pt x="48608" y="413835"/>
                </a:lnTo>
                <a:cubicBezTo>
                  <a:pt x="35716" y="413835"/>
                  <a:pt x="23353" y="408713"/>
                  <a:pt x="14237" y="399598"/>
                </a:cubicBezTo>
                <a:cubicBezTo>
                  <a:pt x="5121" y="390482"/>
                  <a:pt x="0" y="378118"/>
                  <a:pt x="0" y="365227"/>
                </a:cubicBezTo>
                <a:lnTo>
                  <a:pt x="0" y="48608"/>
                </a:lnTo>
                <a:cubicBezTo>
                  <a:pt x="0" y="21763"/>
                  <a:pt x="21763" y="0"/>
                  <a:pt x="48608" y="0"/>
                </a:cubicBezTo>
                <a:close/>
              </a:path>
            </a:pathLst>
          </a:custGeom>
          <a:solidFill>
            <a:srgbClr val="F8EACD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165;p23"/>
          <p:cNvSpPr txBox="1"/>
          <p:nvPr/>
        </p:nvSpPr>
        <p:spPr>
          <a:xfrm>
            <a:off x="947467" y="2018664"/>
            <a:ext cx="4896422" cy="997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4800" dirty="0" smtClean="0">
                <a:solidFill>
                  <a:srgbClr val="283869"/>
                </a:solidFill>
                <a:latin typeface="Titan One" panose="02000000000000000000" pitchFamily="2" charset="0"/>
                <a:sym typeface="Lilita One"/>
              </a:rPr>
              <a:t>JUVENTUD</a:t>
            </a:r>
            <a:endParaRPr kumimoji="0" lang="en" sz="4800" b="0" i="0" u="none" strike="noStrike" kern="0" cap="none" spc="0" normalizeH="0" baseline="0" noProof="0" dirty="0" smtClean="0">
              <a:ln>
                <a:noFill/>
              </a:ln>
              <a:solidFill>
                <a:srgbClr val="283869"/>
              </a:solidFill>
              <a:effectLst/>
              <a:uLnTx/>
              <a:uFillTx/>
              <a:latin typeface="Titan One" panose="02000000000000000000" pitchFamily="2" charset="0"/>
              <a:cs typeface="Arial"/>
              <a:sym typeface="Lilita One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283869"/>
                </a:solidFill>
                <a:effectLst/>
                <a:uLnTx/>
                <a:uFillTx/>
                <a:latin typeface="Titan One" panose="02000000000000000000" pitchFamily="2" charset="0"/>
                <a:cs typeface="Arial"/>
                <a:sym typeface="Lilita One"/>
              </a:rPr>
              <a:t>(18 -28 años)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283869"/>
              </a:solidFill>
              <a:effectLst/>
              <a:uLnTx/>
              <a:uFillTx/>
              <a:latin typeface="Titan One" panose="02000000000000000000" pitchFamily="2" charset="0"/>
              <a:cs typeface="Arial"/>
              <a:sym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61" y="429266"/>
            <a:ext cx="2407730" cy="441167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415020" y="609539"/>
            <a:ext cx="1193729" cy="111194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8026245" y="2640060"/>
            <a:ext cx="1193729" cy="1111945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832" y="3829050"/>
            <a:ext cx="1102598" cy="93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924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5240780" y="3549397"/>
            <a:ext cx="2438079" cy="227104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690" y="-439478"/>
            <a:ext cx="2054499" cy="191374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23016" y="2373456"/>
            <a:ext cx="1193729" cy="111194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267801" y="3826312"/>
            <a:ext cx="1783885" cy="166166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283805" y="-139051"/>
            <a:ext cx="1193729" cy="111194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8386464" y="2640060"/>
            <a:ext cx="1193729" cy="1111945"/>
          </a:xfrm>
          <a:prstGeom prst="rect">
            <a:avLst/>
          </a:prstGeom>
        </p:spPr>
      </p:pic>
      <p:sp>
        <p:nvSpPr>
          <p:cNvPr id="21" name="Rectángulo redondeado 20"/>
          <p:cNvSpPr/>
          <p:nvPr/>
        </p:nvSpPr>
        <p:spPr>
          <a:xfrm>
            <a:off x="277091" y="382954"/>
            <a:ext cx="6981852" cy="4512314"/>
          </a:xfrm>
          <a:prstGeom prst="roundRect">
            <a:avLst>
              <a:gd name="adj" fmla="val 4167"/>
            </a:avLst>
          </a:prstGeom>
          <a:solidFill>
            <a:srgbClr val="F8EACD"/>
          </a:solidFill>
          <a:ln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sap Medium" pitchFamily="2" charset="0"/>
            </a:endParaRPr>
          </a:p>
        </p:txBody>
      </p:sp>
      <p:sp>
        <p:nvSpPr>
          <p:cNvPr id="23" name="Google Shape;165;p23"/>
          <p:cNvSpPr txBox="1"/>
          <p:nvPr/>
        </p:nvSpPr>
        <p:spPr>
          <a:xfrm>
            <a:off x="694835" y="2257989"/>
            <a:ext cx="383156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3000" b="1" dirty="0">
                <a:solidFill>
                  <a:srgbClr val="283869"/>
                </a:solidFill>
                <a:latin typeface="Asap Black" pitchFamily="2" charset="0"/>
              </a:rPr>
              <a:t>650 jóvenes víctimas </a:t>
            </a:r>
            <a:endParaRPr lang="es-ES" sz="3000" b="1" dirty="0" smtClean="0">
              <a:solidFill>
                <a:srgbClr val="283869"/>
              </a:solidFill>
              <a:latin typeface="Asap Black" pitchFamily="2" charset="0"/>
            </a:endParaRPr>
          </a:p>
          <a:p>
            <a:pPr>
              <a:lnSpc>
                <a:spcPct val="80000"/>
              </a:lnSpc>
            </a:pPr>
            <a:r>
              <a:rPr lang="es-ES" sz="3000" b="1" dirty="0" smtClean="0">
                <a:solidFill>
                  <a:srgbClr val="283869"/>
                </a:solidFill>
                <a:latin typeface="Asap Black" pitchFamily="2" charset="0"/>
              </a:rPr>
              <a:t>de Violencia Basada en Género</a:t>
            </a:r>
            <a:endParaRPr lang="en-US" sz="3000" b="1" dirty="0">
              <a:solidFill>
                <a:srgbClr val="283869"/>
              </a:solidFill>
              <a:latin typeface="Asap Black" pitchFamily="2" charset="0"/>
            </a:endParaRPr>
          </a:p>
        </p:txBody>
      </p:sp>
      <p:sp>
        <p:nvSpPr>
          <p:cNvPr id="24" name="Google Shape;165;p23"/>
          <p:cNvSpPr txBox="1"/>
          <p:nvPr/>
        </p:nvSpPr>
        <p:spPr>
          <a:xfrm>
            <a:off x="707002" y="1888956"/>
            <a:ext cx="4869453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400" dirty="0">
                <a:solidFill>
                  <a:srgbClr val="283869"/>
                </a:solidFill>
                <a:latin typeface="Asap" pitchFamily="2" charset="0"/>
              </a:rPr>
              <a:t>Brindamos atención </a:t>
            </a:r>
            <a:r>
              <a:rPr lang="es-ES" sz="2400" dirty="0" err="1" smtClean="0">
                <a:solidFill>
                  <a:srgbClr val="283869"/>
                </a:solidFill>
                <a:latin typeface="Asap" pitchFamily="2" charset="0"/>
              </a:rPr>
              <a:t>psicojurídica</a:t>
            </a:r>
            <a:r>
              <a:rPr lang="es-ES" sz="2400" dirty="0" smtClean="0">
                <a:solidFill>
                  <a:srgbClr val="283869"/>
                </a:solidFill>
                <a:latin typeface="Asap" pitchFamily="2" charset="0"/>
              </a:rPr>
              <a:t> a </a:t>
            </a:r>
            <a:endParaRPr lang="en-US" sz="3000" b="1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25" name="Google Shape;165;p23"/>
          <p:cNvSpPr txBox="1"/>
          <p:nvPr/>
        </p:nvSpPr>
        <p:spPr>
          <a:xfrm>
            <a:off x="707002" y="3351771"/>
            <a:ext cx="4237137" cy="581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100" dirty="0" smtClean="0">
                <a:solidFill>
                  <a:srgbClr val="283869"/>
                </a:solidFill>
                <a:latin typeface="Asap" pitchFamily="2" charset="0"/>
              </a:rPr>
              <a:t>con la </a:t>
            </a:r>
            <a:r>
              <a:rPr lang="es-ES" sz="2100" dirty="0">
                <a:solidFill>
                  <a:srgbClr val="283869"/>
                </a:solidFill>
                <a:latin typeface="Asap" pitchFamily="2" charset="0"/>
              </a:rPr>
              <a:t>implementación del programa Dupla </a:t>
            </a:r>
            <a:r>
              <a:rPr lang="es-ES" sz="2100" dirty="0" smtClean="0">
                <a:solidFill>
                  <a:srgbClr val="283869"/>
                </a:solidFill>
                <a:latin typeface="Asap" pitchFamily="2" charset="0"/>
              </a:rPr>
              <a:t>Naranja.</a:t>
            </a:r>
            <a:endParaRPr lang="en-US" sz="2100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19" name="Rectángulo redondeado 18"/>
          <p:cNvSpPr/>
          <p:nvPr/>
        </p:nvSpPr>
        <p:spPr>
          <a:xfrm>
            <a:off x="501796" y="590864"/>
            <a:ext cx="8642204" cy="641282"/>
          </a:xfrm>
          <a:prstGeom prst="roundRect">
            <a:avLst>
              <a:gd name="adj" fmla="val 0"/>
            </a:avLst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O" sz="1400" b="0" i="0" u="none" strike="noStrike" kern="0" cap="none" spc="0" normalizeH="0" baseline="0" noProof="0">
              <a:ln>
                <a:noFill/>
              </a:ln>
              <a:solidFill>
                <a:srgbClr val="28386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Elipse 3"/>
          <p:cNvSpPr/>
          <p:nvPr/>
        </p:nvSpPr>
        <p:spPr>
          <a:xfrm>
            <a:off x="74581" y="211869"/>
            <a:ext cx="1620982" cy="1503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O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12" y="181028"/>
            <a:ext cx="797334" cy="1460953"/>
          </a:xfrm>
          <a:prstGeom prst="rect">
            <a:avLst/>
          </a:prstGeom>
        </p:spPr>
      </p:pic>
      <p:sp>
        <p:nvSpPr>
          <p:cNvPr id="165" name="Google Shape;165;p23"/>
          <p:cNvSpPr txBox="1"/>
          <p:nvPr/>
        </p:nvSpPr>
        <p:spPr>
          <a:xfrm>
            <a:off x="1841840" y="743939"/>
            <a:ext cx="5252811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800" dirty="0" smtClean="0">
                <a:solidFill>
                  <a:srgbClr val="435DAF"/>
                </a:solidFill>
                <a:latin typeface="Titan One" panose="02000000000000000000" pitchFamily="2" charset="0"/>
                <a:sym typeface="Lilita One"/>
              </a:rPr>
              <a:t>JUVENTUD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435DAF"/>
              </a:solidFill>
              <a:effectLst/>
              <a:uLnTx/>
              <a:uFillTx/>
              <a:latin typeface="Titan One" panose="02000000000000000000" pitchFamily="2" charset="0"/>
              <a:sym typeface="Arial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75" y="717606"/>
            <a:ext cx="1580930" cy="387798"/>
          </a:xfrm>
          <a:prstGeom prst="rect">
            <a:avLst/>
          </a:prstGeom>
        </p:spPr>
      </p:pic>
      <p:sp>
        <p:nvSpPr>
          <p:cNvPr id="26" name="Elipse 25"/>
          <p:cNvSpPr/>
          <p:nvPr/>
        </p:nvSpPr>
        <p:spPr>
          <a:xfrm>
            <a:off x="5439557" y="1440056"/>
            <a:ext cx="3581245" cy="3460586"/>
          </a:xfrm>
          <a:prstGeom prst="ellipse">
            <a:avLst/>
          </a:pr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/>
            <a:stretch>
              <a:fillRect l="-21130" t="-601" r="-8144" b="601"/>
            </a:stretch>
          </a:blipFill>
          <a:ln w="44450"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076215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5240780" y="3549397"/>
            <a:ext cx="2438079" cy="227104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690" y="-439478"/>
            <a:ext cx="2054499" cy="191374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23016" y="2373456"/>
            <a:ext cx="1193729" cy="111194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267801" y="3826312"/>
            <a:ext cx="1783885" cy="166166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283805" y="-139051"/>
            <a:ext cx="1193729" cy="111194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8386464" y="2640060"/>
            <a:ext cx="1193729" cy="1111945"/>
          </a:xfrm>
          <a:prstGeom prst="rect">
            <a:avLst/>
          </a:prstGeom>
        </p:spPr>
      </p:pic>
      <p:sp>
        <p:nvSpPr>
          <p:cNvPr id="21" name="Rectángulo redondeado 20"/>
          <p:cNvSpPr/>
          <p:nvPr/>
        </p:nvSpPr>
        <p:spPr>
          <a:xfrm>
            <a:off x="277091" y="382954"/>
            <a:ext cx="6981852" cy="4512314"/>
          </a:xfrm>
          <a:prstGeom prst="roundRect">
            <a:avLst>
              <a:gd name="adj" fmla="val 4167"/>
            </a:avLst>
          </a:prstGeom>
          <a:solidFill>
            <a:srgbClr val="F8EACD"/>
          </a:solidFill>
          <a:ln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sap Medium" pitchFamily="2" charset="0"/>
            </a:endParaRPr>
          </a:p>
        </p:txBody>
      </p:sp>
      <p:sp>
        <p:nvSpPr>
          <p:cNvPr id="23" name="Google Shape;165;p23"/>
          <p:cNvSpPr txBox="1"/>
          <p:nvPr/>
        </p:nvSpPr>
        <p:spPr>
          <a:xfrm>
            <a:off x="709737" y="2140987"/>
            <a:ext cx="445171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3000" b="1" dirty="0">
                <a:solidFill>
                  <a:srgbClr val="283869"/>
                </a:solidFill>
                <a:latin typeface="Asap Black" pitchFamily="2" charset="0"/>
              </a:rPr>
              <a:t>1.470 jóvenes </a:t>
            </a:r>
            <a:endParaRPr lang="en-US" sz="3000" b="1" dirty="0">
              <a:solidFill>
                <a:srgbClr val="283869"/>
              </a:solidFill>
              <a:latin typeface="Asap Black" pitchFamily="2" charset="0"/>
            </a:endParaRPr>
          </a:p>
        </p:txBody>
      </p:sp>
      <p:sp>
        <p:nvSpPr>
          <p:cNvPr id="24" name="Google Shape;165;p23"/>
          <p:cNvSpPr txBox="1"/>
          <p:nvPr/>
        </p:nvSpPr>
        <p:spPr>
          <a:xfrm>
            <a:off x="709739" y="1802034"/>
            <a:ext cx="4270340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400" dirty="0">
                <a:solidFill>
                  <a:srgbClr val="283869"/>
                </a:solidFill>
                <a:latin typeface="Asap" pitchFamily="2" charset="0"/>
              </a:rPr>
              <a:t>Beneficiamos a más de </a:t>
            </a:r>
            <a:endParaRPr lang="en-US" sz="3000" b="1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25" name="Google Shape;165;p23"/>
          <p:cNvSpPr txBox="1"/>
          <p:nvPr/>
        </p:nvSpPr>
        <p:spPr>
          <a:xfrm>
            <a:off x="709738" y="2517957"/>
            <a:ext cx="4270342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000" dirty="0">
                <a:solidFill>
                  <a:srgbClr val="283869"/>
                </a:solidFill>
                <a:latin typeface="Asap" pitchFamily="2" charset="0"/>
              </a:rPr>
              <a:t>con la estrategia </a:t>
            </a:r>
            <a:r>
              <a:rPr lang="es-ES" sz="2000" b="1" dirty="0" smtClean="0">
                <a:solidFill>
                  <a:srgbClr val="283869"/>
                </a:solidFill>
                <a:latin typeface="Asap" pitchFamily="2" charset="0"/>
              </a:rPr>
              <a:t>Pasto </a:t>
            </a:r>
            <a:r>
              <a:rPr lang="es-ES" sz="2000" b="1" dirty="0">
                <a:solidFill>
                  <a:srgbClr val="283869"/>
                </a:solidFill>
                <a:latin typeface="Asap" pitchFamily="2" charset="0"/>
              </a:rPr>
              <a:t>compra </a:t>
            </a:r>
            <a:r>
              <a:rPr lang="es-ES" sz="2000" b="1" dirty="0" smtClean="0">
                <a:solidFill>
                  <a:srgbClr val="283869"/>
                </a:solidFill>
                <a:latin typeface="Asap" pitchFamily="2" charset="0"/>
              </a:rPr>
              <a:t>joven </a:t>
            </a:r>
            <a:r>
              <a:rPr lang="es-ES" sz="2000" dirty="0" smtClean="0">
                <a:solidFill>
                  <a:srgbClr val="283869"/>
                </a:solidFill>
                <a:latin typeface="Asap" pitchFamily="2" charset="0"/>
              </a:rPr>
              <a:t>e iniciativas promovidas </a:t>
            </a:r>
            <a:r>
              <a:rPr lang="es-ES" sz="2000" dirty="0">
                <a:solidFill>
                  <a:srgbClr val="283869"/>
                </a:solidFill>
                <a:latin typeface="Asap" pitchFamily="2" charset="0"/>
              </a:rPr>
              <a:t>por la</a:t>
            </a:r>
            <a:r>
              <a:rPr lang="es-ES" sz="2000" b="1" dirty="0">
                <a:solidFill>
                  <a:srgbClr val="283869"/>
                </a:solidFill>
                <a:latin typeface="Asap" pitchFamily="2" charset="0"/>
              </a:rPr>
              <a:t> Casa del </a:t>
            </a:r>
            <a:r>
              <a:rPr lang="es-ES" sz="2000" b="1" dirty="0" smtClean="0">
                <a:solidFill>
                  <a:srgbClr val="283869"/>
                </a:solidFill>
                <a:latin typeface="Asap" pitchFamily="2" charset="0"/>
              </a:rPr>
              <a:t>Joven</a:t>
            </a:r>
            <a:r>
              <a:rPr lang="es-ES" sz="2000" dirty="0">
                <a:solidFill>
                  <a:srgbClr val="283869"/>
                </a:solidFill>
                <a:latin typeface="Asap" pitchFamily="2" charset="0"/>
              </a:rPr>
              <a:t> </a:t>
            </a:r>
            <a:r>
              <a:rPr lang="es-ES" sz="2000" dirty="0" smtClean="0">
                <a:solidFill>
                  <a:srgbClr val="283869"/>
                </a:solidFill>
                <a:latin typeface="Asap" pitchFamily="2" charset="0"/>
              </a:rPr>
              <a:t>para generar entornos protectores.</a:t>
            </a:r>
            <a:endParaRPr lang="en-US" sz="2000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26" name="Rectángulo redondeado 25"/>
          <p:cNvSpPr/>
          <p:nvPr/>
        </p:nvSpPr>
        <p:spPr>
          <a:xfrm>
            <a:off x="2316026" y="3683906"/>
            <a:ext cx="2740884" cy="913415"/>
          </a:xfrm>
          <a:prstGeom prst="roundRect">
            <a:avLst/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Google Shape;165;p23"/>
          <p:cNvSpPr txBox="1"/>
          <p:nvPr/>
        </p:nvSpPr>
        <p:spPr>
          <a:xfrm>
            <a:off x="709739" y="4040128"/>
            <a:ext cx="147176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800" dirty="0">
                <a:solidFill>
                  <a:srgbClr val="283869"/>
                </a:solidFill>
                <a:latin typeface="Asap Black" pitchFamily="2" charset="0"/>
              </a:rPr>
              <a:t>I</a:t>
            </a:r>
            <a:r>
              <a:rPr lang="es-ES" sz="2800" dirty="0" smtClean="0">
                <a:solidFill>
                  <a:srgbClr val="283869"/>
                </a:solidFill>
                <a:latin typeface="Asap Black" pitchFamily="2" charset="0"/>
              </a:rPr>
              <a:t>nversión</a:t>
            </a:r>
            <a:endParaRPr lang="en-US" sz="2800" b="1" dirty="0">
              <a:solidFill>
                <a:srgbClr val="283869"/>
              </a:solidFill>
              <a:latin typeface="Asap Black" pitchFamily="2" charset="0"/>
            </a:endParaRPr>
          </a:p>
        </p:txBody>
      </p:sp>
      <p:sp>
        <p:nvSpPr>
          <p:cNvPr id="28" name="Google Shape;165;p23"/>
          <p:cNvSpPr txBox="1"/>
          <p:nvPr/>
        </p:nvSpPr>
        <p:spPr>
          <a:xfrm>
            <a:off x="2417736" y="3792276"/>
            <a:ext cx="256234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 err="1" smtClean="0">
                <a:solidFill>
                  <a:schemeClr val="bg1"/>
                </a:solidFill>
                <a:latin typeface="Asap Black" pitchFamily="2" charset="0"/>
              </a:rPr>
              <a:t>Más</a:t>
            </a:r>
            <a:r>
              <a:rPr lang="en-US" sz="2800" b="1" dirty="0" smtClean="0">
                <a:solidFill>
                  <a:schemeClr val="bg1"/>
                </a:solidFill>
                <a:latin typeface="Asap Black" pitchFamily="2" charset="0"/>
              </a:rPr>
              <a:t> de </a:t>
            </a:r>
          </a:p>
          <a:p>
            <a:pPr>
              <a:lnSpc>
                <a:spcPct val="800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Asap Black" pitchFamily="2" charset="0"/>
              </a:rPr>
              <a:t>$717</a:t>
            </a:r>
            <a:r>
              <a:rPr lang="en-US" sz="3200" b="1" dirty="0">
                <a:solidFill>
                  <a:schemeClr val="bg1"/>
                </a:solidFill>
                <a:latin typeface="Asap Black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sap Black" pitchFamily="2" charset="0"/>
              </a:rPr>
              <a:t>millones</a:t>
            </a:r>
            <a:r>
              <a:rPr lang="en-US" sz="3200" b="1" dirty="0" smtClean="0">
                <a:solidFill>
                  <a:schemeClr val="bg1"/>
                </a:solidFill>
                <a:latin typeface="Asap Black" pitchFamily="2" charset="0"/>
              </a:rPr>
              <a:t> </a:t>
            </a:r>
            <a:endParaRPr lang="en-US" sz="3200" b="1" dirty="0">
              <a:solidFill>
                <a:schemeClr val="bg1"/>
              </a:solidFill>
              <a:latin typeface="Asap Black" pitchFamily="2" charset="0"/>
            </a:endParaRPr>
          </a:p>
        </p:txBody>
      </p:sp>
      <p:sp>
        <p:nvSpPr>
          <p:cNvPr id="19" name="Rectángulo redondeado 18"/>
          <p:cNvSpPr/>
          <p:nvPr/>
        </p:nvSpPr>
        <p:spPr>
          <a:xfrm>
            <a:off x="501796" y="590864"/>
            <a:ext cx="8642204" cy="641282"/>
          </a:xfrm>
          <a:prstGeom prst="roundRect">
            <a:avLst>
              <a:gd name="adj" fmla="val 0"/>
            </a:avLst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O" sz="1400" b="0" i="0" u="none" strike="noStrike" kern="0" cap="none" spc="0" normalizeH="0" baseline="0" noProof="0">
              <a:ln>
                <a:noFill/>
              </a:ln>
              <a:solidFill>
                <a:srgbClr val="28386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Elipse 3"/>
          <p:cNvSpPr/>
          <p:nvPr/>
        </p:nvSpPr>
        <p:spPr>
          <a:xfrm>
            <a:off x="74581" y="211869"/>
            <a:ext cx="1620982" cy="1503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O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12" y="181028"/>
            <a:ext cx="797334" cy="1460953"/>
          </a:xfrm>
          <a:prstGeom prst="rect">
            <a:avLst/>
          </a:prstGeom>
        </p:spPr>
      </p:pic>
      <p:sp>
        <p:nvSpPr>
          <p:cNvPr id="165" name="Google Shape;165;p23"/>
          <p:cNvSpPr txBox="1"/>
          <p:nvPr/>
        </p:nvSpPr>
        <p:spPr>
          <a:xfrm>
            <a:off x="1841840" y="743939"/>
            <a:ext cx="5252811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800" dirty="0" smtClean="0">
                <a:solidFill>
                  <a:srgbClr val="435DAF"/>
                </a:solidFill>
                <a:latin typeface="Titan One" panose="02000000000000000000" pitchFamily="2" charset="0"/>
                <a:sym typeface="Lilita One"/>
              </a:rPr>
              <a:t>JUVENTUD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435DAF"/>
              </a:solidFill>
              <a:effectLst/>
              <a:uLnTx/>
              <a:uFillTx/>
              <a:latin typeface="Titan One" panose="02000000000000000000" pitchFamily="2" charset="0"/>
              <a:sym typeface="Arial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75" y="717606"/>
            <a:ext cx="1580930" cy="387798"/>
          </a:xfrm>
          <a:prstGeom prst="rect">
            <a:avLst/>
          </a:prstGeom>
        </p:spPr>
      </p:pic>
      <p:sp>
        <p:nvSpPr>
          <p:cNvPr id="29" name="Elipse 28"/>
          <p:cNvSpPr/>
          <p:nvPr/>
        </p:nvSpPr>
        <p:spPr>
          <a:xfrm>
            <a:off x="5439557" y="1440056"/>
            <a:ext cx="3581245" cy="3460586"/>
          </a:xfrm>
          <a:prstGeom prst="ellipse">
            <a:avLst/>
          </a:prstGeom>
          <a:blipFill>
            <a:blip r:embed="rId7"/>
            <a:srcRect/>
            <a:stretch>
              <a:fillRect l="-27513" t="-579" r="-11819" b="-199"/>
            </a:stretch>
          </a:blipFill>
          <a:ln w="44450"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976690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5240780" y="3549397"/>
            <a:ext cx="2438079" cy="227104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690" y="-439478"/>
            <a:ext cx="2054499" cy="191374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23016" y="2373456"/>
            <a:ext cx="1193729" cy="111194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267801" y="3826312"/>
            <a:ext cx="1783885" cy="166166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283805" y="-139051"/>
            <a:ext cx="1193729" cy="111194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8386464" y="2640060"/>
            <a:ext cx="1193729" cy="1111945"/>
          </a:xfrm>
          <a:prstGeom prst="rect">
            <a:avLst/>
          </a:prstGeom>
        </p:spPr>
      </p:pic>
      <p:sp>
        <p:nvSpPr>
          <p:cNvPr id="21" name="Rectángulo redondeado 20"/>
          <p:cNvSpPr/>
          <p:nvPr/>
        </p:nvSpPr>
        <p:spPr>
          <a:xfrm>
            <a:off x="277091" y="382954"/>
            <a:ext cx="6981852" cy="4512314"/>
          </a:xfrm>
          <a:prstGeom prst="roundRect">
            <a:avLst>
              <a:gd name="adj" fmla="val 4167"/>
            </a:avLst>
          </a:prstGeom>
          <a:solidFill>
            <a:srgbClr val="F8EACD"/>
          </a:solidFill>
          <a:ln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sap Medium" pitchFamily="2" charset="0"/>
            </a:endParaRPr>
          </a:p>
        </p:txBody>
      </p:sp>
      <p:sp>
        <p:nvSpPr>
          <p:cNvPr id="23" name="Google Shape;165;p23"/>
          <p:cNvSpPr txBox="1"/>
          <p:nvPr/>
        </p:nvSpPr>
        <p:spPr>
          <a:xfrm>
            <a:off x="709737" y="2300313"/>
            <a:ext cx="445171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3000" b="1" dirty="0">
                <a:solidFill>
                  <a:srgbClr val="283869"/>
                </a:solidFill>
                <a:latin typeface="Asap Black" pitchFamily="2" charset="0"/>
              </a:rPr>
              <a:t>640 jóvenes </a:t>
            </a:r>
            <a:endParaRPr lang="en-US" sz="3000" b="1" dirty="0">
              <a:solidFill>
                <a:srgbClr val="283869"/>
              </a:solidFill>
              <a:latin typeface="Asap Black" pitchFamily="2" charset="0"/>
            </a:endParaRPr>
          </a:p>
        </p:txBody>
      </p:sp>
      <p:sp>
        <p:nvSpPr>
          <p:cNvPr id="24" name="Google Shape;165;p23"/>
          <p:cNvSpPr txBox="1"/>
          <p:nvPr/>
        </p:nvSpPr>
        <p:spPr>
          <a:xfrm>
            <a:off x="709739" y="1940579"/>
            <a:ext cx="4270340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400" dirty="0">
                <a:solidFill>
                  <a:srgbClr val="283869"/>
                </a:solidFill>
                <a:latin typeface="Asap" pitchFamily="2" charset="0"/>
              </a:rPr>
              <a:t>Beneficiamos a más de </a:t>
            </a:r>
            <a:endParaRPr lang="en-US" sz="3000" b="1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25" name="Google Shape;165;p23"/>
          <p:cNvSpPr txBox="1"/>
          <p:nvPr/>
        </p:nvSpPr>
        <p:spPr>
          <a:xfrm>
            <a:off x="709738" y="2684210"/>
            <a:ext cx="459529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000" dirty="0">
                <a:solidFill>
                  <a:srgbClr val="283869"/>
                </a:solidFill>
                <a:latin typeface="Asap" pitchFamily="2" charset="0"/>
              </a:rPr>
              <a:t>con la entrega de estímulos a iniciativas </a:t>
            </a:r>
            <a:r>
              <a:rPr lang="es-ES" sz="2000" dirty="0" smtClean="0">
                <a:solidFill>
                  <a:srgbClr val="283869"/>
                </a:solidFill>
                <a:latin typeface="Asap" pitchFamily="2" charset="0"/>
              </a:rPr>
              <a:t>orientadas </a:t>
            </a:r>
            <a:r>
              <a:rPr lang="es-ES" sz="2000" dirty="0">
                <a:solidFill>
                  <a:srgbClr val="283869"/>
                </a:solidFill>
                <a:latin typeface="Asap" pitchFamily="2" charset="0"/>
              </a:rPr>
              <a:t>al desarrollo de espacios de expresión artística, cultural y deportiva.</a:t>
            </a:r>
            <a:endParaRPr lang="en-US" sz="2000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26" name="Rectángulo redondeado 25"/>
          <p:cNvSpPr/>
          <p:nvPr/>
        </p:nvSpPr>
        <p:spPr>
          <a:xfrm>
            <a:off x="2316025" y="3642345"/>
            <a:ext cx="2761666" cy="913415"/>
          </a:xfrm>
          <a:prstGeom prst="roundRect">
            <a:avLst/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Google Shape;165;p23"/>
          <p:cNvSpPr txBox="1"/>
          <p:nvPr/>
        </p:nvSpPr>
        <p:spPr>
          <a:xfrm>
            <a:off x="709739" y="3998567"/>
            <a:ext cx="147176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800" dirty="0">
                <a:solidFill>
                  <a:srgbClr val="283869"/>
                </a:solidFill>
                <a:latin typeface="Asap Black" pitchFamily="2" charset="0"/>
              </a:rPr>
              <a:t>I</a:t>
            </a:r>
            <a:r>
              <a:rPr lang="es-ES" sz="2800" dirty="0" smtClean="0">
                <a:solidFill>
                  <a:srgbClr val="283869"/>
                </a:solidFill>
                <a:latin typeface="Asap Black" pitchFamily="2" charset="0"/>
              </a:rPr>
              <a:t>nversión</a:t>
            </a:r>
            <a:endParaRPr lang="en-US" sz="2800" b="1" dirty="0">
              <a:solidFill>
                <a:srgbClr val="283869"/>
              </a:solidFill>
              <a:latin typeface="Asap Black" pitchFamily="2" charset="0"/>
            </a:endParaRPr>
          </a:p>
        </p:txBody>
      </p:sp>
      <p:sp>
        <p:nvSpPr>
          <p:cNvPr id="28" name="Google Shape;165;p23"/>
          <p:cNvSpPr txBox="1"/>
          <p:nvPr/>
        </p:nvSpPr>
        <p:spPr>
          <a:xfrm>
            <a:off x="2417736" y="3750715"/>
            <a:ext cx="256234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 err="1" smtClean="0">
                <a:solidFill>
                  <a:schemeClr val="bg1"/>
                </a:solidFill>
                <a:latin typeface="Asap Black" pitchFamily="2" charset="0"/>
              </a:rPr>
              <a:t>Más</a:t>
            </a:r>
            <a:r>
              <a:rPr lang="en-US" sz="2800" b="1" dirty="0" smtClean="0">
                <a:solidFill>
                  <a:schemeClr val="bg1"/>
                </a:solidFill>
                <a:latin typeface="Asap Black" pitchFamily="2" charset="0"/>
              </a:rPr>
              <a:t> de </a:t>
            </a:r>
          </a:p>
          <a:p>
            <a:pPr>
              <a:lnSpc>
                <a:spcPct val="800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Asap Black" pitchFamily="2" charset="0"/>
              </a:rPr>
              <a:t>$323 </a:t>
            </a:r>
            <a:r>
              <a:rPr lang="en-US" sz="3200" b="1" dirty="0" err="1" smtClean="0">
                <a:solidFill>
                  <a:schemeClr val="bg1"/>
                </a:solidFill>
                <a:latin typeface="Asap Black" pitchFamily="2" charset="0"/>
              </a:rPr>
              <a:t>millones</a:t>
            </a:r>
            <a:endParaRPr lang="en-US" sz="3200" b="1" dirty="0">
              <a:solidFill>
                <a:schemeClr val="bg1"/>
              </a:solidFill>
              <a:latin typeface="Asap Black" pitchFamily="2" charset="0"/>
            </a:endParaRPr>
          </a:p>
        </p:txBody>
      </p:sp>
      <p:sp>
        <p:nvSpPr>
          <p:cNvPr id="19" name="Rectángulo redondeado 18"/>
          <p:cNvSpPr/>
          <p:nvPr/>
        </p:nvSpPr>
        <p:spPr>
          <a:xfrm>
            <a:off x="501796" y="590864"/>
            <a:ext cx="8642204" cy="641282"/>
          </a:xfrm>
          <a:prstGeom prst="roundRect">
            <a:avLst>
              <a:gd name="adj" fmla="val 0"/>
            </a:avLst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O" sz="1400" b="0" i="0" u="none" strike="noStrike" kern="0" cap="none" spc="0" normalizeH="0" baseline="0" noProof="0">
              <a:ln>
                <a:noFill/>
              </a:ln>
              <a:solidFill>
                <a:srgbClr val="28386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Elipse 3"/>
          <p:cNvSpPr/>
          <p:nvPr/>
        </p:nvSpPr>
        <p:spPr>
          <a:xfrm>
            <a:off x="74581" y="211869"/>
            <a:ext cx="1620982" cy="1503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O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12" y="181028"/>
            <a:ext cx="797334" cy="1460953"/>
          </a:xfrm>
          <a:prstGeom prst="rect">
            <a:avLst/>
          </a:prstGeom>
        </p:spPr>
      </p:pic>
      <p:sp>
        <p:nvSpPr>
          <p:cNvPr id="165" name="Google Shape;165;p23"/>
          <p:cNvSpPr txBox="1"/>
          <p:nvPr/>
        </p:nvSpPr>
        <p:spPr>
          <a:xfrm>
            <a:off x="1841840" y="743939"/>
            <a:ext cx="5252811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800" dirty="0" smtClean="0">
                <a:solidFill>
                  <a:srgbClr val="435DAF"/>
                </a:solidFill>
                <a:latin typeface="Titan One" panose="02000000000000000000" pitchFamily="2" charset="0"/>
                <a:sym typeface="Lilita One"/>
              </a:rPr>
              <a:t>JUVENTUD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435DAF"/>
              </a:solidFill>
              <a:effectLst/>
              <a:uLnTx/>
              <a:uFillTx/>
              <a:latin typeface="Titan One" panose="02000000000000000000" pitchFamily="2" charset="0"/>
              <a:sym typeface="Arial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75" y="717606"/>
            <a:ext cx="1580930" cy="387798"/>
          </a:xfrm>
          <a:prstGeom prst="rect">
            <a:avLst/>
          </a:prstGeom>
        </p:spPr>
      </p:pic>
      <p:sp>
        <p:nvSpPr>
          <p:cNvPr id="29" name="Elipse 28"/>
          <p:cNvSpPr/>
          <p:nvPr/>
        </p:nvSpPr>
        <p:spPr>
          <a:xfrm>
            <a:off x="5439557" y="1440056"/>
            <a:ext cx="3581245" cy="3460586"/>
          </a:xfrm>
          <a:prstGeom prst="ellipse">
            <a:avLst/>
          </a:prstGeom>
          <a:blipFill>
            <a:blip r:embed="rId7"/>
            <a:srcRect/>
            <a:stretch>
              <a:fillRect l="-4689" t="400" r="-14719" b="-400"/>
            </a:stretch>
          </a:blipFill>
          <a:ln w="44450"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6550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5240780" y="3549397"/>
            <a:ext cx="2438079" cy="227104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690" y="-439478"/>
            <a:ext cx="2054499" cy="191374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23016" y="2373456"/>
            <a:ext cx="1193729" cy="111194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267801" y="3826312"/>
            <a:ext cx="1783885" cy="166166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283805" y="-139051"/>
            <a:ext cx="1193729" cy="111194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8386464" y="2640060"/>
            <a:ext cx="1193729" cy="1111945"/>
          </a:xfrm>
          <a:prstGeom prst="rect">
            <a:avLst/>
          </a:prstGeom>
        </p:spPr>
      </p:pic>
      <p:sp>
        <p:nvSpPr>
          <p:cNvPr id="2" name="Rectángulo redondeado 1"/>
          <p:cNvSpPr/>
          <p:nvPr/>
        </p:nvSpPr>
        <p:spPr>
          <a:xfrm>
            <a:off x="277091" y="378783"/>
            <a:ext cx="6981852" cy="4512314"/>
          </a:xfrm>
          <a:prstGeom prst="roundRect">
            <a:avLst>
              <a:gd name="adj" fmla="val 4167"/>
            </a:avLst>
          </a:prstGeom>
          <a:solidFill>
            <a:srgbClr val="F8EACD"/>
          </a:solidFill>
          <a:ln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sap Medium" pitchFamily="2" charset="0"/>
            </a:endParaRPr>
          </a:p>
        </p:txBody>
      </p:sp>
      <p:sp>
        <p:nvSpPr>
          <p:cNvPr id="19" name="Rectángulo redondeado 18"/>
          <p:cNvSpPr/>
          <p:nvPr/>
        </p:nvSpPr>
        <p:spPr>
          <a:xfrm>
            <a:off x="501796" y="590864"/>
            <a:ext cx="8642204" cy="641282"/>
          </a:xfrm>
          <a:prstGeom prst="roundRect">
            <a:avLst>
              <a:gd name="adj" fmla="val 0"/>
            </a:avLst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283869"/>
              </a:solidFill>
            </a:endParaRPr>
          </a:p>
        </p:txBody>
      </p:sp>
      <p:sp>
        <p:nvSpPr>
          <p:cNvPr id="4" name="Elipse 3"/>
          <p:cNvSpPr/>
          <p:nvPr/>
        </p:nvSpPr>
        <p:spPr>
          <a:xfrm>
            <a:off x="74581" y="211869"/>
            <a:ext cx="1620982" cy="1503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0" y="92473"/>
            <a:ext cx="818180" cy="1567891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75" y="717606"/>
            <a:ext cx="1580930" cy="387798"/>
          </a:xfrm>
          <a:prstGeom prst="rect">
            <a:avLst/>
          </a:prstGeom>
        </p:spPr>
      </p:pic>
      <p:sp>
        <p:nvSpPr>
          <p:cNvPr id="21" name="Google Shape;165;p23"/>
          <p:cNvSpPr txBox="1"/>
          <p:nvPr/>
        </p:nvSpPr>
        <p:spPr>
          <a:xfrm>
            <a:off x="707416" y="1907677"/>
            <a:ext cx="4724059" cy="1280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2400" dirty="0">
                <a:solidFill>
                  <a:srgbClr val="283869"/>
                </a:solidFill>
                <a:latin typeface="Asap" pitchFamily="2" charset="0"/>
              </a:rPr>
              <a:t>Avanzamos </a:t>
            </a:r>
            <a:r>
              <a:rPr lang="es-ES" sz="2400" dirty="0" smtClean="0">
                <a:solidFill>
                  <a:srgbClr val="283869"/>
                </a:solidFill>
                <a:latin typeface="Asap" pitchFamily="2" charset="0"/>
              </a:rPr>
              <a:t>con la optimización y mejoramiento de </a:t>
            </a:r>
            <a:r>
              <a:rPr lang="es-ES" sz="2800" b="1" dirty="0">
                <a:solidFill>
                  <a:srgbClr val="283869"/>
                </a:solidFill>
                <a:latin typeface="Asap" pitchFamily="2" charset="0"/>
              </a:rPr>
              <a:t>acueductos </a:t>
            </a:r>
            <a:r>
              <a:rPr lang="es-ES" sz="2800" b="1" dirty="0" err="1">
                <a:solidFill>
                  <a:srgbClr val="283869"/>
                </a:solidFill>
                <a:latin typeface="Asap" pitchFamily="2" charset="0"/>
              </a:rPr>
              <a:t>veredales</a:t>
            </a:r>
            <a:r>
              <a:rPr lang="es-ES" sz="2800" b="1" dirty="0">
                <a:solidFill>
                  <a:srgbClr val="283869"/>
                </a:solidFill>
                <a:latin typeface="Asap" pitchFamily="2" charset="0"/>
              </a:rPr>
              <a:t> </a:t>
            </a:r>
            <a:r>
              <a:rPr lang="es-ES" sz="2400" dirty="0" smtClean="0">
                <a:solidFill>
                  <a:srgbClr val="283869"/>
                </a:solidFill>
                <a:latin typeface="Asap" pitchFamily="2" charset="0"/>
              </a:rPr>
              <a:t>en diferentes zonas rurales del municipio. </a:t>
            </a:r>
            <a:endParaRPr lang="en-US" sz="3000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3" name="Rectángulo redondeado 2"/>
          <p:cNvSpPr/>
          <p:nvPr/>
        </p:nvSpPr>
        <p:spPr>
          <a:xfrm>
            <a:off x="2316026" y="3425076"/>
            <a:ext cx="3011048" cy="913415"/>
          </a:xfrm>
          <a:prstGeom prst="roundRect">
            <a:avLst/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Google Shape;165;p23"/>
          <p:cNvSpPr txBox="1"/>
          <p:nvPr/>
        </p:nvSpPr>
        <p:spPr>
          <a:xfrm>
            <a:off x="709739" y="3784925"/>
            <a:ext cx="147176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800" dirty="0">
                <a:solidFill>
                  <a:srgbClr val="283869"/>
                </a:solidFill>
                <a:latin typeface="Asap Black" pitchFamily="2" charset="0"/>
              </a:rPr>
              <a:t>I</a:t>
            </a:r>
            <a:r>
              <a:rPr lang="es-ES" sz="2800" dirty="0" smtClean="0">
                <a:solidFill>
                  <a:srgbClr val="283869"/>
                </a:solidFill>
                <a:latin typeface="Asap Black" pitchFamily="2" charset="0"/>
              </a:rPr>
              <a:t>nversión</a:t>
            </a:r>
            <a:endParaRPr lang="en-US" sz="2800" b="1" dirty="0">
              <a:solidFill>
                <a:srgbClr val="283869"/>
              </a:solidFill>
              <a:latin typeface="Asap Black" pitchFamily="2" charset="0"/>
            </a:endParaRPr>
          </a:p>
        </p:txBody>
      </p:sp>
      <p:sp>
        <p:nvSpPr>
          <p:cNvPr id="25" name="Google Shape;165;p23"/>
          <p:cNvSpPr txBox="1"/>
          <p:nvPr/>
        </p:nvSpPr>
        <p:spPr>
          <a:xfrm>
            <a:off x="2417736" y="3537073"/>
            <a:ext cx="285391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 err="1" smtClean="0">
                <a:solidFill>
                  <a:schemeClr val="bg1"/>
                </a:solidFill>
                <a:latin typeface="Asap" panose="02000503040000090004" pitchFamily="2" charset="0"/>
              </a:rPr>
              <a:t>Más</a:t>
            </a:r>
            <a:r>
              <a:rPr lang="en-US" sz="2800" b="1" dirty="0" smtClean="0">
                <a:solidFill>
                  <a:schemeClr val="bg1"/>
                </a:solidFill>
                <a:latin typeface="Asap" panose="02000503040000090004" pitchFamily="2" charset="0"/>
              </a:rPr>
              <a:t> de </a:t>
            </a:r>
          </a:p>
          <a:p>
            <a:pPr>
              <a:lnSpc>
                <a:spcPct val="800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Asap Black" pitchFamily="2" charset="0"/>
              </a:rPr>
              <a:t>$3.150 </a:t>
            </a:r>
            <a:r>
              <a:rPr lang="en-US" sz="3200" b="1" dirty="0" err="1" smtClean="0">
                <a:solidFill>
                  <a:schemeClr val="bg1"/>
                </a:solidFill>
                <a:latin typeface="Asap Black" pitchFamily="2" charset="0"/>
              </a:rPr>
              <a:t>millones</a:t>
            </a:r>
            <a:endParaRPr lang="en-US" sz="3200" b="1" dirty="0">
              <a:solidFill>
                <a:schemeClr val="bg1"/>
              </a:solidFill>
              <a:latin typeface="Asap Black" pitchFamily="2" charset="0"/>
            </a:endParaRPr>
          </a:p>
        </p:txBody>
      </p:sp>
      <p:sp>
        <p:nvSpPr>
          <p:cNvPr id="22" name="Elipse 21"/>
          <p:cNvSpPr/>
          <p:nvPr/>
        </p:nvSpPr>
        <p:spPr>
          <a:xfrm>
            <a:off x="5439557" y="1440056"/>
            <a:ext cx="3581245" cy="3460586"/>
          </a:xfrm>
          <a:prstGeom prst="ellipse">
            <a:avLst/>
          </a:prstGeom>
          <a:blipFill>
            <a:blip r:embed="rId7"/>
            <a:srcRect/>
            <a:stretch>
              <a:fillRect l="-27127" t="-4580" r="-56113" b="-801"/>
            </a:stretch>
          </a:blipFill>
          <a:ln w="44450"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Google Shape;165;p23"/>
          <p:cNvSpPr txBox="1"/>
          <p:nvPr/>
        </p:nvSpPr>
        <p:spPr>
          <a:xfrm>
            <a:off x="1841840" y="743939"/>
            <a:ext cx="5252811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solidFill>
                  <a:srgbClr val="435DAF"/>
                </a:solidFill>
                <a:latin typeface="Titan One" panose="02000000000000000000" pitchFamily="2" charset="0"/>
                <a:sym typeface="Lilita One"/>
              </a:rPr>
              <a:t>LE CUMPLIMOS A PASTO</a:t>
            </a:r>
            <a:endParaRPr sz="2800" dirty="0">
              <a:solidFill>
                <a:srgbClr val="435DAF"/>
              </a:solidFill>
              <a:latin typeface="Titan On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48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5240780" y="3549397"/>
            <a:ext cx="2438079" cy="227104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690" y="-439478"/>
            <a:ext cx="2054499" cy="191374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23016" y="2373456"/>
            <a:ext cx="1193729" cy="111194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267801" y="3826312"/>
            <a:ext cx="1783885" cy="166166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283805" y="-139051"/>
            <a:ext cx="1193729" cy="111194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8386464" y="2640060"/>
            <a:ext cx="1193729" cy="1111945"/>
          </a:xfrm>
          <a:prstGeom prst="rect">
            <a:avLst/>
          </a:prstGeom>
        </p:spPr>
      </p:pic>
      <p:sp>
        <p:nvSpPr>
          <p:cNvPr id="21" name="Rectángulo redondeado 20"/>
          <p:cNvSpPr/>
          <p:nvPr/>
        </p:nvSpPr>
        <p:spPr>
          <a:xfrm>
            <a:off x="277091" y="382954"/>
            <a:ext cx="6981852" cy="4512314"/>
          </a:xfrm>
          <a:prstGeom prst="roundRect">
            <a:avLst>
              <a:gd name="adj" fmla="val 4167"/>
            </a:avLst>
          </a:prstGeom>
          <a:solidFill>
            <a:srgbClr val="F8EACD"/>
          </a:solidFill>
          <a:ln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sap Medium" pitchFamily="2" charset="0"/>
            </a:endParaRPr>
          </a:p>
        </p:txBody>
      </p:sp>
      <p:sp>
        <p:nvSpPr>
          <p:cNvPr id="23" name="Google Shape;165;p23"/>
          <p:cNvSpPr txBox="1"/>
          <p:nvPr/>
        </p:nvSpPr>
        <p:spPr>
          <a:xfrm>
            <a:off x="709737" y="2216557"/>
            <a:ext cx="445171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3000" b="1" dirty="0" smtClean="0">
                <a:solidFill>
                  <a:srgbClr val="283869"/>
                </a:solidFill>
                <a:latin typeface="Asap Black" pitchFamily="2" charset="0"/>
              </a:rPr>
              <a:t>183.000 </a:t>
            </a:r>
            <a:r>
              <a:rPr lang="es-ES" sz="3000" b="1" dirty="0">
                <a:solidFill>
                  <a:srgbClr val="283869"/>
                </a:solidFill>
                <a:latin typeface="Asap Black" pitchFamily="2" charset="0"/>
              </a:rPr>
              <a:t>jóvenes</a:t>
            </a:r>
            <a:endParaRPr lang="en-US" sz="3000" b="1" dirty="0">
              <a:solidFill>
                <a:srgbClr val="283869"/>
              </a:solidFill>
              <a:latin typeface="Asap Black" pitchFamily="2" charset="0"/>
            </a:endParaRPr>
          </a:p>
        </p:txBody>
      </p:sp>
      <p:sp>
        <p:nvSpPr>
          <p:cNvPr id="24" name="Google Shape;165;p23"/>
          <p:cNvSpPr txBox="1"/>
          <p:nvPr/>
        </p:nvSpPr>
        <p:spPr>
          <a:xfrm>
            <a:off x="709739" y="1877604"/>
            <a:ext cx="4270340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400" dirty="0">
                <a:solidFill>
                  <a:srgbClr val="283869"/>
                </a:solidFill>
                <a:latin typeface="Asap" pitchFamily="2" charset="0"/>
              </a:rPr>
              <a:t>Beneficiamos </a:t>
            </a:r>
            <a:r>
              <a:rPr lang="es-ES" sz="2400" dirty="0" smtClean="0">
                <a:solidFill>
                  <a:srgbClr val="283869"/>
                </a:solidFill>
                <a:latin typeface="Asap" pitchFamily="2" charset="0"/>
              </a:rPr>
              <a:t>a más de</a:t>
            </a:r>
            <a:endParaRPr lang="en-US" sz="3000" b="1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25" name="Google Shape;165;p23"/>
          <p:cNvSpPr txBox="1"/>
          <p:nvPr/>
        </p:nvSpPr>
        <p:spPr>
          <a:xfrm>
            <a:off x="709738" y="2621235"/>
            <a:ext cx="427034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000" dirty="0">
                <a:solidFill>
                  <a:srgbClr val="283869"/>
                </a:solidFill>
                <a:latin typeface="Asap" pitchFamily="2" charset="0"/>
              </a:rPr>
              <a:t>con el Programa de Hábitos y Estilos de Vida </a:t>
            </a:r>
            <a:r>
              <a:rPr lang="es-ES" sz="2000" dirty="0" smtClean="0">
                <a:solidFill>
                  <a:srgbClr val="283869"/>
                </a:solidFill>
                <a:latin typeface="Asap" pitchFamily="2" charset="0"/>
              </a:rPr>
              <a:t>Saludable </a:t>
            </a:r>
            <a:r>
              <a:rPr lang="es-ES" sz="2000" b="1" dirty="0" smtClean="0">
                <a:solidFill>
                  <a:srgbClr val="283869"/>
                </a:solidFill>
                <a:latin typeface="Asap" pitchFamily="2" charset="0"/>
              </a:rPr>
              <a:t>Zarandéate </a:t>
            </a:r>
            <a:r>
              <a:rPr lang="es-ES" sz="2000" b="1" dirty="0">
                <a:solidFill>
                  <a:srgbClr val="283869"/>
                </a:solidFill>
                <a:latin typeface="Asap" pitchFamily="2" charset="0"/>
              </a:rPr>
              <a:t>Pasto l</a:t>
            </a:r>
            <a:r>
              <a:rPr lang="es-ES" sz="2000" b="1" dirty="0" smtClean="0">
                <a:solidFill>
                  <a:srgbClr val="283869"/>
                </a:solidFill>
                <a:latin typeface="Asap" pitchFamily="2" charset="0"/>
              </a:rPr>
              <a:t>a Gran Capital.</a:t>
            </a:r>
            <a:endParaRPr lang="en-US" sz="2000" b="1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26" name="Rectángulo redondeado 25"/>
          <p:cNvSpPr/>
          <p:nvPr/>
        </p:nvSpPr>
        <p:spPr>
          <a:xfrm>
            <a:off x="2316025" y="3551655"/>
            <a:ext cx="3039428" cy="913415"/>
          </a:xfrm>
          <a:prstGeom prst="roundRect">
            <a:avLst/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Google Shape;165;p23"/>
          <p:cNvSpPr txBox="1"/>
          <p:nvPr/>
        </p:nvSpPr>
        <p:spPr>
          <a:xfrm>
            <a:off x="709739" y="3907877"/>
            <a:ext cx="147176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800" dirty="0">
                <a:solidFill>
                  <a:srgbClr val="283869"/>
                </a:solidFill>
                <a:latin typeface="Asap Black" pitchFamily="2" charset="0"/>
              </a:rPr>
              <a:t>I</a:t>
            </a:r>
            <a:r>
              <a:rPr lang="es-ES" sz="2800" dirty="0" smtClean="0">
                <a:solidFill>
                  <a:srgbClr val="283869"/>
                </a:solidFill>
                <a:latin typeface="Asap Black" pitchFamily="2" charset="0"/>
              </a:rPr>
              <a:t>nversión</a:t>
            </a:r>
            <a:endParaRPr lang="en-US" sz="2800" b="1" dirty="0">
              <a:solidFill>
                <a:srgbClr val="283869"/>
              </a:solidFill>
              <a:latin typeface="Asap Black" pitchFamily="2" charset="0"/>
            </a:endParaRPr>
          </a:p>
        </p:txBody>
      </p:sp>
      <p:sp>
        <p:nvSpPr>
          <p:cNvPr id="28" name="Google Shape;165;p23"/>
          <p:cNvSpPr txBox="1"/>
          <p:nvPr/>
        </p:nvSpPr>
        <p:spPr>
          <a:xfrm>
            <a:off x="2417736" y="3660025"/>
            <a:ext cx="288227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 err="1" smtClean="0">
                <a:solidFill>
                  <a:schemeClr val="bg1"/>
                </a:solidFill>
                <a:latin typeface="Asap Black" pitchFamily="2" charset="0"/>
              </a:rPr>
              <a:t>Más</a:t>
            </a:r>
            <a:r>
              <a:rPr lang="en-US" sz="2800" b="1" dirty="0" smtClean="0">
                <a:solidFill>
                  <a:schemeClr val="bg1"/>
                </a:solidFill>
                <a:latin typeface="Asap Black" pitchFamily="2" charset="0"/>
              </a:rPr>
              <a:t> de </a:t>
            </a:r>
          </a:p>
          <a:p>
            <a:pPr>
              <a:lnSpc>
                <a:spcPct val="80000"/>
              </a:lnSpc>
            </a:pPr>
            <a:r>
              <a:rPr lang="en-US" sz="3200" b="1" dirty="0">
                <a:solidFill>
                  <a:schemeClr val="bg1"/>
                </a:solidFill>
                <a:latin typeface="Asap Black" pitchFamily="2" charset="0"/>
              </a:rPr>
              <a:t>$</a:t>
            </a:r>
            <a:r>
              <a:rPr lang="en-US" sz="3200" b="1" dirty="0" smtClean="0">
                <a:solidFill>
                  <a:schemeClr val="bg1"/>
                </a:solidFill>
                <a:latin typeface="Asap Black" pitchFamily="2" charset="0"/>
              </a:rPr>
              <a:t>1.950 </a:t>
            </a:r>
            <a:r>
              <a:rPr lang="en-US" sz="3200" b="1" dirty="0" err="1" smtClean="0">
                <a:solidFill>
                  <a:schemeClr val="bg1"/>
                </a:solidFill>
                <a:latin typeface="Asap Black" pitchFamily="2" charset="0"/>
              </a:rPr>
              <a:t>millones</a:t>
            </a:r>
            <a:endParaRPr lang="en-US" sz="3200" b="1" dirty="0">
              <a:solidFill>
                <a:schemeClr val="bg1"/>
              </a:solidFill>
              <a:latin typeface="Asap Black" pitchFamily="2" charset="0"/>
            </a:endParaRPr>
          </a:p>
        </p:txBody>
      </p:sp>
      <p:sp>
        <p:nvSpPr>
          <p:cNvPr id="19" name="Rectángulo redondeado 18"/>
          <p:cNvSpPr/>
          <p:nvPr/>
        </p:nvSpPr>
        <p:spPr>
          <a:xfrm>
            <a:off x="501796" y="590864"/>
            <a:ext cx="8642204" cy="641282"/>
          </a:xfrm>
          <a:prstGeom prst="roundRect">
            <a:avLst>
              <a:gd name="adj" fmla="val 0"/>
            </a:avLst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O" sz="1400" b="0" i="0" u="none" strike="noStrike" kern="0" cap="none" spc="0" normalizeH="0" baseline="0" noProof="0">
              <a:ln>
                <a:noFill/>
              </a:ln>
              <a:solidFill>
                <a:srgbClr val="28386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Elipse 3"/>
          <p:cNvSpPr/>
          <p:nvPr/>
        </p:nvSpPr>
        <p:spPr>
          <a:xfrm>
            <a:off x="74581" y="211869"/>
            <a:ext cx="1620982" cy="1503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O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12" y="181028"/>
            <a:ext cx="797334" cy="1460953"/>
          </a:xfrm>
          <a:prstGeom prst="rect">
            <a:avLst/>
          </a:prstGeom>
        </p:spPr>
      </p:pic>
      <p:sp>
        <p:nvSpPr>
          <p:cNvPr id="165" name="Google Shape;165;p23"/>
          <p:cNvSpPr txBox="1"/>
          <p:nvPr/>
        </p:nvSpPr>
        <p:spPr>
          <a:xfrm>
            <a:off x="1841840" y="743939"/>
            <a:ext cx="5252811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800" dirty="0" smtClean="0">
                <a:solidFill>
                  <a:srgbClr val="435DAF"/>
                </a:solidFill>
                <a:latin typeface="Titan One" panose="02000000000000000000" pitchFamily="2" charset="0"/>
                <a:sym typeface="Lilita One"/>
              </a:rPr>
              <a:t>JUVENTUD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435DAF"/>
              </a:solidFill>
              <a:effectLst/>
              <a:uLnTx/>
              <a:uFillTx/>
              <a:latin typeface="Titan One" panose="02000000000000000000" pitchFamily="2" charset="0"/>
              <a:sym typeface="Arial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75" y="717606"/>
            <a:ext cx="1580930" cy="387798"/>
          </a:xfrm>
          <a:prstGeom prst="rect">
            <a:avLst/>
          </a:prstGeom>
        </p:spPr>
      </p:pic>
      <p:sp>
        <p:nvSpPr>
          <p:cNvPr id="29" name="Elipse 28"/>
          <p:cNvSpPr/>
          <p:nvPr/>
        </p:nvSpPr>
        <p:spPr>
          <a:xfrm>
            <a:off x="5439557" y="1440056"/>
            <a:ext cx="3581245" cy="3460586"/>
          </a:xfrm>
          <a:prstGeom prst="ellipse">
            <a:avLst/>
          </a:prstGeom>
          <a:blipFill>
            <a:blip r:embed="rId7"/>
            <a:srcRect/>
            <a:stretch>
              <a:fillRect l="-13589" t="200" r="-18202" b="-200"/>
            </a:stretch>
          </a:blipFill>
          <a:ln w="44450"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858464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506687" y="3012052"/>
            <a:ext cx="2438079" cy="2271042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06885" y="-33268"/>
            <a:ext cx="2054499" cy="1913742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255507" y="2763664"/>
            <a:ext cx="1193729" cy="1111945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966075" y="3763502"/>
            <a:ext cx="1783885" cy="1661668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4913008" y="1107613"/>
            <a:ext cx="1193729" cy="1111945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544956" y="-161872"/>
            <a:ext cx="1193729" cy="1111945"/>
          </a:xfrm>
          <a:prstGeom prst="rect">
            <a:avLst/>
          </a:prstGeom>
        </p:spPr>
      </p:pic>
      <p:sp>
        <p:nvSpPr>
          <p:cNvPr id="53" name="Rectángulo redondeado 52"/>
          <p:cNvSpPr/>
          <p:nvPr/>
        </p:nvSpPr>
        <p:spPr>
          <a:xfrm>
            <a:off x="0" y="4502218"/>
            <a:ext cx="9144000" cy="641282"/>
          </a:xfrm>
          <a:prstGeom prst="roundRect">
            <a:avLst>
              <a:gd name="adj" fmla="val 0"/>
            </a:avLst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O" sz="1400" b="0" i="0" u="none" strike="noStrike" kern="0" cap="none" spc="0" normalizeH="0" baseline="0" noProof="0">
              <a:ln>
                <a:noFill/>
              </a:ln>
              <a:solidFill>
                <a:srgbClr val="28386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4" name="Google Shape;165;p23"/>
          <p:cNvSpPr txBox="1"/>
          <p:nvPr/>
        </p:nvSpPr>
        <p:spPr>
          <a:xfrm>
            <a:off x="233069" y="4661155"/>
            <a:ext cx="5252811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800" dirty="0" smtClean="0">
                <a:solidFill>
                  <a:srgbClr val="435DAF"/>
                </a:solidFill>
                <a:latin typeface="Titan One" panose="02000000000000000000" pitchFamily="2" charset="0"/>
                <a:sym typeface="Lilita One"/>
              </a:rPr>
              <a:t>JUVENTUD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435DAF"/>
              </a:solidFill>
              <a:effectLst/>
              <a:uLnTx/>
              <a:uFillTx/>
              <a:latin typeface="Titan One" panose="02000000000000000000" pitchFamily="2" charset="0"/>
              <a:sym typeface="Arial"/>
            </a:endParaRPr>
          </a:p>
        </p:txBody>
      </p:sp>
      <p:pic>
        <p:nvPicPr>
          <p:cNvPr id="55" name="Imagen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75" y="4628960"/>
            <a:ext cx="1580930" cy="387798"/>
          </a:xfrm>
          <a:prstGeom prst="rect">
            <a:avLst/>
          </a:prstGeom>
        </p:spPr>
      </p:pic>
      <p:sp>
        <p:nvSpPr>
          <p:cNvPr id="33" name="Rectángulo redondeado 32"/>
          <p:cNvSpPr/>
          <p:nvPr/>
        </p:nvSpPr>
        <p:spPr>
          <a:xfrm>
            <a:off x="5477154" y="937071"/>
            <a:ext cx="3285325" cy="2439008"/>
          </a:xfrm>
          <a:prstGeom prst="roundRect">
            <a:avLst>
              <a:gd name="adj" fmla="val 5173"/>
            </a:avLst>
          </a:prstGeom>
          <a:solidFill>
            <a:srgbClr val="F8EACD"/>
          </a:solidFill>
          <a:ln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34" name="Gráfico 33"/>
          <p:cNvGraphicFramePr/>
          <p:nvPr>
            <p:extLst>
              <p:ext uri="{D42A27DB-BD31-4B8C-83A1-F6EECF244321}">
                <p14:modId xmlns:p14="http://schemas.microsoft.com/office/powerpoint/2010/main" val="2430608843"/>
              </p:ext>
            </p:extLst>
          </p:nvPr>
        </p:nvGraphicFramePr>
        <p:xfrm>
          <a:off x="307453" y="1133266"/>
          <a:ext cx="4030279" cy="2947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5" name="Google Shape;165;p23"/>
          <p:cNvSpPr txBox="1"/>
          <p:nvPr/>
        </p:nvSpPr>
        <p:spPr>
          <a:xfrm>
            <a:off x="6709216" y="1133266"/>
            <a:ext cx="1850100" cy="1994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ES" sz="1800" dirty="0" smtClean="0">
                <a:solidFill>
                  <a:srgbClr val="283869"/>
                </a:solidFill>
                <a:latin typeface="Asap" pitchFamily="2" charset="0"/>
              </a:rPr>
              <a:t>Continuamos implementando estrategias que permitan mejorar la tasa de cobertura bruta en educación tecnológica.</a:t>
            </a:r>
            <a:endParaRPr lang="en-US" sz="1800" b="1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36" name="Google Shape;165;p23"/>
          <p:cNvSpPr txBox="1"/>
          <p:nvPr/>
        </p:nvSpPr>
        <p:spPr>
          <a:xfrm>
            <a:off x="400521" y="4080793"/>
            <a:ext cx="3831413" cy="166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1200" dirty="0">
                <a:solidFill>
                  <a:srgbClr val="002060"/>
                </a:solidFill>
                <a:latin typeface="Asap" pitchFamily="2" charset="0"/>
              </a:rPr>
              <a:t>Fuente: Ministerio de Educación </a:t>
            </a:r>
            <a:r>
              <a:rPr lang="es-ES" sz="1200" dirty="0" smtClean="0">
                <a:solidFill>
                  <a:srgbClr val="002060"/>
                </a:solidFill>
                <a:latin typeface="Asap" pitchFamily="2" charset="0"/>
              </a:rPr>
              <a:t>Nacional</a:t>
            </a:r>
            <a:endParaRPr lang="en-US" sz="1200" b="1" dirty="0">
              <a:solidFill>
                <a:srgbClr val="002060"/>
              </a:solidFill>
              <a:latin typeface="Asap" pitchFamily="2" charset="0"/>
            </a:endParaRP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714" y="765421"/>
            <a:ext cx="2915014" cy="3706591"/>
          </a:xfrm>
          <a:prstGeom prst="rect">
            <a:avLst/>
          </a:prstGeom>
        </p:spPr>
      </p:pic>
      <p:sp>
        <p:nvSpPr>
          <p:cNvPr id="38" name="Google Shape;165;p23"/>
          <p:cNvSpPr txBox="1"/>
          <p:nvPr/>
        </p:nvSpPr>
        <p:spPr>
          <a:xfrm>
            <a:off x="233068" y="481004"/>
            <a:ext cx="4993733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2400" b="1" dirty="0">
                <a:solidFill>
                  <a:srgbClr val="002060"/>
                </a:solidFill>
                <a:latin typeface="Asap Black" pitchFamily="2" charset="0"/>
              </a:rPr>
              <a:t>Tasa de cobertura bruta en educación tecnológica</a:t>
            </a:r>
            <a:endParaRPr lang="en-US" sz="2400" b="1" dirty="0">
              <a:solidFill>
                <a:srgbClr val="002060"/>
              </a:solidFill>
              <a:latin typeface="Asap Black" pitchFamily="2" charset="0"/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2809335" y="1723002"/>
            <a:ext cx="810479" cy="19781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0" name="Google Shape;165;p23"/>
          <p:cNvSpPr txBox="1"/>
          <p:nvPr/>
        </p:nvSpPr>
        <p:spPr>
          <a:xfrm>
            <a:off x="993168" y="3803794"/>
            <a:ext cx="731889" cy="249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1800" b="1" dirty="0" smtClean="0">
                <a:solidFill>
                  <a:srgbClr val="002060"/>
                </a:solidFill>
                <a:latin typeface="Asap" pitchFamily="2" charset="0"/>
              </a:rPr>
              <a:t>2020</a:t>
            </a:r>
            <a:endParaRPr lang="en-US" sz="1800" b="1" dirty="0">
              <a:solidFill>
                <a:srgbClr val="002060"/>
              </a:solidFill>
              <a:latin typeface="Asap" pitchFamily="2" charset="0"/>
            </a:endParaRPr>
          </a:p>
        </p:txBody>
      </p:sp>
      <p:sp>
        <p:nvSpPr>
          <p:cNvPr id="41" name="Google Shape;165;p23"/>
          <p:cNvSpPr txBox="1"/>
          <p:nvPr/>
        </p:nvSpPr>
        <p:spPr>
          <a:xfrm>
            <a:off x="2842970" y="3795668"/>
            <a:ext cx="731889" cy="249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1800" b="1" dirty="0" smtClean="0">
                <a:solidFill>
                  <a:srgbClr val="002060"/>
                </a:solidFill>
                <a:latin typeface="Asap" pitchFamily="2" charset="0"/>
              </a:rPr>
              <a:t>2021</a:t>
            </a:r>
            <a:endParaRPr lang="en-US" sz="1800" b="1" dirty="0">
              <a:solidFill>
                <a:srgbClr val="002060"/>
              </a:solidFill>
              <a:latin typeface="Asap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5450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298144" y="210724"/>
            <a:ext cx="2054499" cy="1913742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1457" y="2407711"/>
            <a:ext cx="1193729" cy="1111945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099317" y="3249311"/>
            <a:ext cx="1783885" cy="1661668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5889191" y="3195473"/>
            <a:ext cx="2150407" cy="2003079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6515830" y="200777"/>
            <a:ext cx="1748639" cy="1628838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7512520" y="2249599"/>
            <a:ext cx="1314647" cy="1224578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832" y="3829050"/>
            <a:ext cx="1102598" cy="933618"/>
          </a:xfrm>
          <a:prstGeom prst="rect">
            <a:avLst/>
          </a:prstGeom>
        </p:spPr>
      </p:pic>
      <p:sp>
        <p:nvSpPr>
          <p:cNvPr id="10" name="Google Shape;165;p23"/>
          <p:cNvSpPr txBox="1"/>
          <p:nvPr/>
        </p:nvSpPr>
        <p:spPr>
          <a:xfrm>
            <a:off x="2142920" y="1686966"/>
            <a:ext cx="4896422" cy="132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4800" noProof="0" dirty="0" smtClean="0">
                <a:solidFill>
                  <a:schemeClr val="bg1"/>
                </a:solidFill>
                <a:latin typeface="Titan One" panose="02000000000000000000" pitchFamily="2" charset="0"/>
                <a:sym typeface="Lilita One"/>
              </a:rPr>
              <a:t>MUCHAS GRACIAS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tan One" panose="02000000000000000000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7335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5240780" y="3549397"/>
            <a:ext cx="2438079" cy="227104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690" y="-439478"/>
            <a:ext cx="2054499" cy="191374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23016" y="2373456"/>
            <a:ext cx="1193729" cy="111194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267801" y="3826312"/>
            <a:ext cx="1783885" cy="166166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283805" y="-139051"/>
            <a:ext cx="1193729" cy="111194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8386464" y="2640060"/>
            <a:ext cx="1193729" cy="1111945"/>
          </a:xfrm>
          <a:prstGeom prst="rect">
            <a:avLst/>
          </a:prstGeom>
        </p:spPr>
      </p:pic>
      <p:sp>
        <p:nvSpPr>
          <p:cNvPr id="2" name="Rectángulo redondeado 1"/>
          <p:cNvSpPr/>
          <p:nvPr/>
        </p:nvSpPr>
        <p:spPr>
          <a:xfrm>
            <a:off x="277091" y="378783"/>
            <a:ext cx="6981852" cy="4512314"/>
          </a:xfrm>
          <a:prstGeom prst="roundRect">
            <a:avLst>
              <a:gd name="adj" fmla="val 4167"/>
            </a:avLst>
          </a:prstGeom>
          <a:solidFill>
            <a:srgbClr val="F8EACD"/>
          </a:solidFill>
          <a:ln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sap Medium" pitchFamily="2" charset="0"/>
            </a:endParaRPr>
          </a:p>
        </p:txBody>
      </p:sp>
      <p:sp>
        <p:nvSpPr>
          <p:cNvPr id="19" name="Rectángulo redondeado 18"/>
          <p:cNvSpPr/>
          <p:nvPr/>
        </p:nvSpPr>
        <p:spPr>
          <a:xfrm>
            <a:off x="501796" y="590864"/>
            <a:ext cx="8642204" cy="641282"/>
          </a:xfrm>
          <a:prstGeom prst="roundRect">
            <a:avLst>
              <a:gd name="adj" fmla="val 0"/>
            </a:avLst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283869"/>
              </a:solidFill>
            </a:endParaRPr>
          </a:p>
        </p:txBody>
      </p:sp>
      <p:sp>
        <p:nvSpPr>
          <p:cNvPr id="4" name="Elipse 3"/>
          <p:cNvSpPr/>
          <p:nvPr/>
        </p:nvSpPr>
        <p:spPr>
          <a:xfrm>
            <a:off x="74581" y="211869"/>
            <a:ext cx="1620982" cy="1503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0" y="92473"/>
            <a:ext cx="818180" cy="1567891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75" y="717606"/>
            <a:ext cx="1580930" cy="387798"/>
          </a:xfrm>
          <a:prstGeom prst="rect">
            <a:avLst/>
          </a:prstGeom>
        </p:spPr>
      </p:pic>
      <p:sp>
        <p:nvSpPr>
          <p:cNvPr id="3" name="Rectángulo redondeado 2"/>
          <p:cNvSpPr/>
          <p:nvPr/>
        </p:nvSpPr>
        <p:spPr>
          <a:xfrm>
            <a:off x="2316025" y="3768921"/>
            <a:ext cx="3092435" cy="913415"/>
          </a:xfrm>
          <a:prstGeom prst="roundRect">
            <a:avLst/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Google Shape;165;p23"/>
          <p:cNvSpPr txBox="1"/>
          <p:nvPr/>
        </p:nvSpPr>
        <p:spPr>
          <a:xfrm>
            <a:off x="709739" y="4128770"/>
            <a:ext cx="147176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800" dirty="0">
                <a:solidFill>
                  <a:srgbClr val="283869"/>
                </a:solidFill>
                <a:latin typeface="Asap Black" pitchFamily="2" charset="0"/>
              </a:rPr>
              <a:t>I</a:t>
            </a:r>
            <a:r>
              <a:rPr lang="es-ES" sz="2800" dirty="0" smtClean="0">
                <a:solidFill>
                  <a:srgbClr val="283869"/>
                </a:solidFill>
                <a:latin typeface="Asap Black" pitchFamily="2" charset="0"/>
              </a:rPr>
              <a:t>nversión</a:t>
            </a:r>
            <a:endParaRPr lang="en-US" sz="2800" b="1" dirty="0">
              <a:solidFill>
                <a:srgbClr val="283869"/>
              </a:solidFill>
              <a:latin typeface="Asap Black" pitchFamily="2" charset="0"/>
            </a:endParaRPr>
          </a:p>
        </p:txBody>
      </p:sp>
      <p:sp>
        <p:nvSpPr>
          <p:cNvPr id="22" name="Google Shape;165;p23"/>
          <p:cNvSpPr txBox="1"/>
          <p:nvPr/>
        </p:nvSpPr>
        <p:spPr>
          <a:xfrm>
            <a:off x="709738" y="2034539"/>
            <a:ext cx="4436595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3000" dirty="0">
                <a:solidFill>
                  <a:srgbClr val="283869"/>
                </a:solidFill>
                <a:latin typeface="Asap Black" pitchFamily="2" charset="0"/>
              </a:rPr>
              <a:t>6</a:t>
            </a:r>
            <a:r>
              <a:rPr lang="es-ES" sz="3000" dirty="0" smtClean="0">
                <a:solidFill>
                  <a:srgbClr val="283869"/>
                </a:solidFill>
                <a:latin typeface="Asap Black" pitchFamily="2" charset="0"/>
              </a:rPr>
              <a:t> escenarios culturales</a:t>
            </a:r>
            <a:endParaRPr lang="en-US" sz="3000" b="1" dirty="0">
              <a:solidFill>
                <a:srgbClr val="283869"/>
              </a:solidFill>
              <a:latin typeface="Asap Black" pitchFamily="2" charset="0"/>
            </a:endParaRPr>
          </a:p>
        </p:txBody>
      </p:sp>
      <p:sp>
        <p:nvSpPr>
          <p:cNvPr id="26" name="Google Shape;165;p23"/>
          <p:cNvSpPr txBox="1"/>
          <p:nvPr/>
        </p:nvSpPr>
        <p:spPr>
          <a:xfrm>
            <a:off x="709739" y="1726464"/>
            <a:ext cx="3049902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400" dirty="0" smtClean="0">
                <a:solidFill>
                  <a:srgbClr val="283869"/>
                </a:solidFill>
                <a:latin typeface="Asap" pitchFamily="2" charset="0"/>
              </a:rPr>
              <a:t>Construimos</a:t>
            </a:r>
            <a:endParaRPr lang="en-US" sz="3000" b="1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27" name="Google Shape;165;p23"/>
          <p:cNvSpPr txBox="1"/>
          <p:nvPr/>
        </p:nvSpPr>
        <p:spPr>
          <a:xfrm>
            <a:off x="709738" y="2438513"/>
            <a:ext cx="4177793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400" dirty="0">
                <a:solidFill>
                  <a:srgbClr val="283869"/>
                </a:solidFill>
                <a:latin typeface="Asap" pitchFamily="2" charset="0"/>
              </a:rPr>
              <a:t>e</a:t>
            </a:r>
            <a:r>
              <a:rPr lang="es-ES" sz="2400" dirty="0" smtClean="0">
                <a:solidFill>
                  <a:srgbClr val="283869"/>
                </a:solidFill>
                <a:latin typeface="Asap" pitchFamily="2" charset="0"/>
              </a:rPr>
              <a:t>n los sectores </a:t>
            </a:r>
            <a:r>
              <a:rPr lang="es-ES" sz="2400" dirty="0">
                <a:solidFill>
                  <a:srgbClr val="283869"/>
                </a:solidFill>
                <a:latin typeface="Asap" pitchFamily="2" charset="0"/>
              </a:rPr>
              <a:t>urbano y </a:t>
            </a:r>
            <a:r>
              <a:rPr lang="es-ES" sz="2400" dirty="0" smtClean="0">
                <a:solidFill>
                  <a:srgbClr val="283869"/>
                </a:solidFill>
                <a:latin typeface="Asap" pitchFamily="2" charset="0"/>
              </a:rPr>
              <a:t>rural. </a:t>
            </a:r>
            <a:endParaRPr lang="en-US" sz="3000" b="1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28" name="Google Shape;165;p23"/>
          <p:cNvSpPr txBox="1"/>
          <p:nvPr/>
        </p:nvSpPr>
        <p:spPr>
          <a:xfrm>
            <a:off x="709738" y="3219889"/>
            <a:ext cx="4436595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3000" dirty="0" smtClean="0">
                <a:solidFill>
                  <a:srgbClr val="283869"/>
                </a:solidFill>
                <a:latin typeface="Asap Black" pitchFamily="2" charset="0"/>
              </a:rPr>
              <a:t>14 escenarios culturales.</a:t>
            </a:r>
            <a:endParaRPr lang="en-US" sz="3000" b="1" dirty="0">
              <a:solidFill>
                <a:srgbClr val="283869"/>
              </a:solidFill>
              <a:latin typeface="Asap Black" pitchFamily="2" charset="0"/>
            </a:endParaRPr>
          </a:p>
        </p:txBody>
      </p:sp>
      <p:sp>
        <p:nvSpPr>
          <p:cNvPr id="29" name="Google Shape;165;p23"/>
          <p:cNvSpPr txBox="1"/>
          <p:nvPr/>
        </p:nvSpPr>
        <p:spPr>
          <a:xfrm>
            <a:off x="709739" y="2904257"/>
            <a:ext cx="4170235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400" dirty="0" smtClean="0">
                <a:solidFill>
                  <a:srgbClr val="283869"/>
                </a:solidFill>
                <a:latin typeface="Asap" pitchFamily="2" charset="0"/>
              </a:rPr>
              <a:t>Realizamos mantenimiento en</a:t>
            </a:r>
            <a:endParaRPr lang="en-US" sz="3000" b="1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30" name="Google Shape;165;p23"/>
          <p:cNvSpPr txBox="1"/>
          <p:nvPr/>
        </p:nvSpPr>
        <p:spPr>
          <a:xfrm>
            <a:off x="2460943" y="3843834"/>
            <a:ext cx="287305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 err="1" smtClean="0">
                <a:solidFill>
                  <a:schemeClr val="bg1"/>
                </a:solidFill>
                <a:latin typeface="Asap" panose="02000503040000090004" pitchFamily="2" charset="0"/>
              </a:rPr>
              <a:t>Más</a:t>
            </a:r>
            <a:r>
              <a:rPr lang="en-US" sz="2800" b="1" dirty="0" smtClean="0">
                <a:solidFill>
                  <a:schemeClr val="bg1"/>
                </a:solidFill>
                <a:latin typeface="Asap" panose="02000503040000090004" pitchFamily="2" charset="0"/>
              </a:rPr>
              <a:t> de </a:t>
            </a:r>
          </a:p>
          <a:p>
            <a:pPr>
              <a:lnSpc>
                <a:spcPct val="800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Asap Black" pitchFamily="2" charset="0"/>
              </a:rPr>
              <a:t>$5.000 </a:t>
            </a:r>
            <a:r>
              <a:rPr lang="en-US" sz="3200" b="1" dirty="0" err="1" smtClean="0">
                <a:solidFill>
                  <a:schemeClr val="bg1"/>
                </a:solidFill>
                <a:latin typeface="Asap Black" pitchFamily="2" charset="0"/>
              </a:rPr>
              <a:t>millones</a:t>
            </a:r>
            <a:endParaRPr lang="en-US" sz="3200" b="1" dirty="0">
              <a:solidFill>
                <a:schemeClr val="bg1"/>
              </a:solidFill>
              <a:latin typeface="Asap Black" pitchFamily="2" charset="0"/>
            </a:endParaRPr>
          </a:p>
        </p:txBody>
      </p:sp>
      <p:sp>
        <p:nvSpPr>
          <p:cNvPr id="25" name="Elipse 24"/>
          <p:cNvSpPr/>
          <p:nvPr/>
        </p:nvSpPr>
        <p:spPr>
          <a:xfrm>
            <a:off x="5439557" y="1440056"/>
            <a:ext cx="3581245" cy="3460586"/>
          </a:xfrm>
          <a:prstGeom prst="ellipse">
            <a:avLst/>
          </a:prstGeom>
          <a:blipFill>
            <a:blip r:embed="rId7"/>
            <a:srcRect/>
            <a:stretch>
              <a:fillRect l="-4881" t="400" r="-12787" b="-400"/>
            </a:stretch>
          </a:blipFill>
          <a:ln w="44450"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1" name="Google Shape;165;p23"/>
          <p:cNvSpPr txBox="1"/>
          <p:nvPr/>
        </p:nvSpPr>
        <p:spPr>
          <a:xfrm>
            <a:off x="1841840" y="743939"/>
            <a:ext cx="5252811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solidFill>
                  <a:srgbClr val="435DAF"/>
                </a:solidFill>
                <a:latin typeface="Titan One" panose="02000000000000000000" pitchFamily="2" charset="0"/>
                <a:sym typeface="Lilita One"/>
              </a:rPr>
              <a:t>LE CUMPLIMOS A PASTO</a:t>
            </a:r>
            <a:endParaRPr sz="2800" dirty="0">
              <a:solidFill>
                <a:srgbClr val="435DAF"/>
              </a:solidFill>
              <a:latin typeface="Titan On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50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5240780" y="3549397"/>
            <a:ext cx="2438079" cy="227104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690" y="-439478"/>
            <a:ext cx="2054499" cy="191374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23016" y="2373456"/>
            <a:ext cx="1193729" cy="111194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267801" y="3826312"/>
            <a:ext cx="1783885" cy="166166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283805" y="-139051"/>
            <a:ext cx="1193729" cy="111194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8386464" y="2640060"/>
            <a:ext cx="1193729" cy="1111945"/>
          </a:xfrm>
          <a:prstGeom prst="rect">
            <a:avLst/>
          </a:prstGeom>
        </p:spPr>
      </p:pic>
      <p:sp>
        <p:nvSpPr>
          <p:cNvPr id="2" name="Rectángulo redondeado 1"/>
          <p:cNvSpPr/>
          <p:nvPr/>
        </p:nvSpPr>
        <p:spPr>
          <a:xfrm>
            <a:off x="277091" y="378783"/>
            <a:ext cx="6981852" cy="4512314"/>
          </a:xfrm>
          <a:prstGeom prst="roundRect">
            <a:avLst>
              <a:gd name="adj" fmla="val 4167"/>
            </a:avLst>
          </a:prstGeom>
          <a:solidFill>
            <a:srgbClr val="F8EACD"/>
          </a:solidFill>
          <a:ln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sap Medium" pitchFamily="2" charset="0"/>
            </a:endParaRPr>
          </a:p>
        </p:txBody>
      </p:sp>
      <p:sp>
        <p:nvSpPr>
          <p:cNvPr id="19" name="Rectángulo redondeado 18"/>
          <p:cNvSpPr/>
          <p:nvPr/>
        </p:nvSpPr>
        <p:spPr>
          <a:xfrm>
            <a:off x="501796" y="590864"/>
            <a:ext cx="8642204" cy="641282"/>
          </a:xfrm>
          <a:prstGeom prst="roundRect">
            <a:avLst>
              <a:gd name="adj" fmla="val 0"/>
            </a:avLst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283869"/>
              </a:solidFill>
            </a:endParaRPr>
          </a:p>
        </p:txBody>
      </p:sp>
      <p:sp>
        <p:nvSpPr>
          <p:cNvPr id="4" name="Elipse 3"/>
          <p:cNvSpPr/>
          <p:nvPr/>
        </p:nvSpPr>
        <p:spPr>
          <a:xfrm>
            <a:off x="74581" y="211869"/>
            <a:ext cx="1620982" cy="1503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0" y="92473"/>
            <a:ext cx="818180" cy="1567891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75" y="717606"/>
            <a:ext cx="1580930" cy="387798"/>
          </a:xfrm>
          <a:prstGeom prst="rect">
            <a:avLst/>
          </a:prstGeom>
        </p:spPr>
      </p:pic>
      <p:sp>
        <p:nvSpPr>
          <p:cNvPr id="3" name="Rectángulo redondeado 2"/>
          <p:cNvSpPr/>
          <p:nvPr/>
        </p:nvSpPr>
        <p:spPr>
          <a:xfrm>
            <a:off x="2188448" y="3466641"/>
            <a:ext cx="3207899" cy="913415"/>
          </a:xfrm>
          <a:prstGeom prst="roundRect">
            <a:avLst/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Google Shape;165;p23"/>
          <p:cNvSpPr txBox="1"/>
          <p:nvPr/>
        </p:nvSpPr>
        <p:spPr>
          <a:xfrm>
            <a:off x="661249" y="3826490"/>
            <a:ext cx="147176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800" dirty="0">
                <a:solidFill>
                  <a:srgbClr val="283869"/>
                </a:solidFill>
                <a:latin typeface="Asap Black" pitchFamily="2" charset="0"/>
              </a:rPr>
              <a:t>I</a:t>
            </a:r>
            <a:r>
              <a:rPr lang="es-ES" sz="2800" dirty="0" smtClean="0">
                <a:solidFill>
                  <a:srgbClr val="283869"/>
                </a:solidFill>
                <a:latin typeface="Asap Black" pitchFamily="2" charset="0"/>
              </a:rPr>
              <a:t>nversión</a:t>
            </a:r>
            <a:endParaRPr lang="en-US" sz="2800" b="1" dirty="0">
              <a:solidFill>
                <a:srgbClr val="283869"/>
              </a:solidFill>
              <a:latin typeface="Asap Black" pitchFamily="2" charset="0"/>
            </a:endParaRPr>
          </a:p>
        </p:txBody>
      </p:sp>
      <p:sp>
        <p:nvSpPr>
          <p:cNvPr id="25" name="Google Shape;165;p23"/>
          <p:cNvSpPr txBox="1"/>
          <p:nvPr/>
        </p:nvSpPr>
        <p:spPr>
          <a:xfrm>
            <a:off x="2276327" y="3578638"/>
            <a:ext cx="312002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 err="1" smtClean="0">
                <a:solidFill>
                  <a:schemeClr val="bg1"/>
                </a:solidFill>
                <a:latin typeface="Asap Black" pitchFamily="2" charset="0"/>
              </a:rPr>
              <a:t>Más</a:t>
            </a:r>
            <a:r>
              <a:rPr lang="en-US" sz="2800" b="1" dirty="0" smtClean="0">
                <a:solidFill>
                  <a:schemeClr val="bg1"/>
                </a:solidFill>
                <a:latin typeface="Asap Black" pitchFamily="2" charset="0"/>
              </a:rPr>
              <a:t> de </a:t>
            </a:r>
          </a:p>
          <a:p>
            <a:pPr>
              <a:lnSpc>
                <a:spcPct val="800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Asap Black" charset="0"/>
              </a:rPr>
              <a:t>$14.000 </a:t>
            </a:r>
            <a:r>
              <a:rPr lang="en-US" sz="3200" b="1" dirty="0" err="1" smtClean="0">
                <a:solidFill>
                  <a:schemeClr val="bg1"/>
                </a:solidFill>
                <a:latin typeface="Asap Black" charset="0"/>
              </a:rPr>
              <a:t>millones</a:t>
            </a:r>
            <a:endParaRPr lang="en-US" sz="3200" b="1" dirty="0">
              <a:solidFill>
                <a:schemeClr val="bg1"/>
              </a:solidFill>
              <a:latin typeface="Asap Black" charset="0"/>
            </a:endParaRPr>
          </a:p>
        </p:txBody>
      </p:sp>
      <p:sp>
        <p:nvSpPr>
          <p:cNvPr id="22" name="Google Shape;165;p23"/>
          <p:cNvSpPr txBox="1"/>
          <p:nvPr/>
        </p:nvSpPr>
        <p:spPr>
          <a:xfrm>
            <a:off x="709738" y="2238578"/>
            <a:ext cx="4436595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000" b="1" dirty="0">
                <a:solidFill>
                  <a:srgbClr val="283869"/>
                </a:solidFill>
                <a:latin typeface="Asap Black" pitchFamily="2" charset="0"/>
              </a:rPr>
              <a:t>1.300 </a:t>
            </a:r>
            <a:r>
              <a:rPr lang="en-US" sz="3000" b="1" dirty="0" err="1">
                <a:solidFill>
                  <a:srgbClr val="283869"/>
                </a:solidFill>
                <a:latin typeface="Asap Black" pitchFamily="2" charset="0"/>
              </a:rPr>
              <a:t>familias</a:t>
            </a:r>
            <a:r>
              <a:rPr lang="en-US" sz="3000" b="1" dirty="0">
                <a:solidFill>
                  <a:srgbClr val="283869"/>
                </a:solidFill>
                <a:latin typeface="Asap Black" pitchFamily="2" charset="0"/>
              </a:rPr>
              <a:t> </a:t>
            </a:r>
          </a:p>
        </p:txBody>
      </p:sp>
      <p:sp>
        <p:nvSpPr>
          <p:cNvPr id="26" name="Google Shape;165;p23"/>
          <p:cNvSpPr txBox="1"/>
          <p:nvPr/>
        </p:nvSpPr>
        <p:spPr>
          <a:xfrm>
            <a:off x="709739" y="1930503"/>
            <a:ext cx="42854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400" dirty="0">
                <a:solidFill>
                  <a:srgbClr val="283869"/>
                </a:solidFill>
                <a:latin typeface="Asap" pitchFamily="2" charset="0"/>
              </a:rPr>
              <a:t>Beneficiamos alrededor de </a:t>
            </a:r>
            <a:endParaRPr lang="en-US" sz="3000" b="1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27" name="Google Shape;165;p23"/>
          <p:cNvSpPr txBox="1"/>
          <p:nvPr/>
        </p:nvSpPr>
        <p:spPr>
          <a:xfrm>
            <a:off x="709739" y="2642552"/>
            <a:ext cx="4285454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200" dirty="0">
                <a:solidFill>
                  <a:srgbClr val="283869"/>
                </a:solidFill>
                <a:latin typeface="Asap" pitchFamily="2" charset="0"/>
              </a:rPr>
              <a:t>con el programa de mejoramiento de vivienda urbano y rural.</a:t>
            </a:r>
            <a:endParaRPr lang="en-US" sz="2200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21" name="Elipse 20"/>
          <p:cNvSpPr/>
          <p:nvPr/>
        </p:nvSpPr>
        <p:spPr>
          <a:xfrm>
            <a:off x="5439557" y="1440056"/>
            <a:ext cx="3581245" cy="3460586"/>
          </a:xfrm>
          <a:prstGeom prst="ellipse">
            <a:avLst/>
          </a:pr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/>
            <a:stretch>
              <a:fillRect l="-17455" r="-21491"/>
            </a:stretch>
          </a:blipFill>
          <a:ln w="44450"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Google Shape;165;p23"/>
          <p:cNvSpPr txBox="1"/>
          <p:nvPr/>
        </p:nvSpPr>
        <p:spPr>
          <a:xfrm>
            <a:off x="1841840" y="743939"/>
            <a:ext cx="5252811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solidFill>
                  <a:srgbClr val="435DAF"/>
                </a:solidFill>
                <a:latin typeface="Titan One" panose="02000000000000000000" pitchFamily="2" charset="0"/>
                <a:sym typeface="Lilita One"/>
              </a:rPr>
              <a:t>LE CUMPLIMOS A PASTO</a:t>
            </a:r>
            <a:endParaRPr sz="2800" dirty="0">
              <a:solidFill>
                <a:srgbClr val="435DAF"/>
              </a:solidFill>
              <a:latin typeface="Titan On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87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5240780" y="3549397"/>
            <a:ext cx="2438079" cy="227104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690" y="-439478"/>
            <a:ext cx="2054499" cy="191374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23016" y="2373456"/>
            <a:ext cx="1193729" cy="111194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267801" y="3826312"/>
            <a:ext cx="1783885" cy="166166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283805" y="-139051"/>
            <a:ext cx="1193729" cy="111194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8386464" y="2640060"/>
            <a:ext cx="1193729" cy="1111945"/>
          </a:xfrm>
          <a:prstGeom prst="rect">
            <a:avLst/>
          </a:prstGeom>
        </p:spPr>
      </p:pic>
      <p:sp>
        <p:nvSpPr>
          <p:cNvPr id="2" name="Rectángulo redondeado 1"/>
          <p:cNvSpPr/>
          <p:nvPr/>
        </p:nvSpPr>
        <p:spPr>
          <a:xfrm>
            <a:off x="277091" y="378783"/>
            <a:ext cx="6981852" cy="4512314"/>
          </a:xfrm>
          <a:prstGeom prst="roundRect">
            <a:avLst>
              <a:gd name="adj" fmla="val 4167"/>
            </a:avLst>
          </a:prstGeom>
          <a:solidFill>
            <a:srgbClr val="F8EACD"/>
          </a:solidFill>
          <a:ln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sap Medium" pitchFamily="2" charset="0"/>
            </a:endParaRPr>
          </a:p>
        </p:txBody>
      </p:sp>
      <p:sp>
        <p:nvSpPr>
          <p:cNvPr id="19" name="Rectángulo redondeado 18"/>
          <p:cNvSpPr/>
          <p:nvPr/>
        </p:nvSpPr>
        <p:spPr>
          <a:xfrm>
            <a:off x="501796" y="590864"/>
            <a:ext cx="8642204" cy="641282"/>
          </a:xfrm>
          <a:prstGeom prst="roundRect">
            <a:avLst>
              <a:gd name="adj" fmla="val 0"/>
            </a:avLst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283869"/>
              </a:solidFill>
            </a:endParaRPr>
          </a:p>
        </p:txBody>
      </p:sp>
      <p:sp>
        <p:nvSpPr>
          <p:cNvPr id="4" name="Elipse 3"/>
          <p:cNvSpPr/>
          <p:nvPr/>
        </p:nvSpPr>
        <p:spPr>
          <a:xfrm>
            <a:off x="74581" y="211869"/>
            <a:ext cx="1620982" cy="1503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0" y="92473"/>
            <a:ext cx="818180" cy="1567891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75" y="717606"/>
            <a:ext cx="1580930" cy="387798"/>
          </a:xfrm>
          <a:prstGeom prst="rect">
            <a:avLst/>
          </a:prstGeom>
        </p:spPr>
      </p:pic>
      <p:sp>
        <p:nvSpPr>
          <p:cNvPr id="22" name="Google Shape;165;p23"/>
          <p:cNvSpPr txBox="1"/>
          <p:nvPr/>
        </p:nvSpPr>
        <p:spPr>
          <a:xfrm>
            <a:off x="709738" y="2548415"/>
            <a:ext cx="4436595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000" b="1" dirty="0" err="1">
                <a:solidFill>
                  <a:srgbClr val="283869"/>
                </a:solidFill>
                <a:latin typeface="Asap Black" pitchFamily="2" charset="0"/>
              </a:rPr>
              <a:t>más</a:t>
            </a:r>
            <a:r>
              <a:rPr lang="en-US" sz="3000" b="1" dirty="0">
                <a:solidFill>
                  <a:srgbClr val="283869"/>
                </a:solidFill>
                <a:latin typeface="Asap Black" pitchFamily="2" charset="0"/>
              </a:rPr>
              <a:t> de 4.000 </a:t>
            </a:r>
            <a:r>
              <a:rPr lang="en-US" sz="3000" b="1" dirty="0" err="1">
                <a:solidFill>
                  <a:srgbClr val="283869"/>
                </a:solidFill>
                <a:latin typeface="Asap Black" pitchFamily="2" charset="0"/>
              </a:rPr>
              <a:t>familias</a:t>
            </a:r>
            <a:r>
              <a:rPr lang="en-US" sz="3000" b="1" dirty="0">
                <a:solidFill>
                  <a:srgbClr val="283869"/>
                </a:solidFill>
                <a:latin typeface="Asap Black" pitchFamily="2" charset="0"/>
              </a:rPr>
              <a:t> </a:t>
            </a:r>
          </a:p>
        </p:txBody>
      </p:sp>
      <p:sp>
        <p:nvSpPr>
          <p:cNvPr id="26" name="Google Shape;165;p23"/>
          <p:cNvSpPr txBox="1"/>
          <p:nvPr/>
        </p:nvSpPr>
        <p:spPr>
          <a:xfrm>
            <a:off x="709739" y="2240340"/>
            <a:ext cx="42854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400" dirty="0">
                <a:solidFill>
                  <a:srgbClr val="283869"/>
                </a:solidFill>
                <a:latin typeface="Asap" pitchFamily="2" charset="0"/>
              </a:rPr>
              <a:t>Sensibilizamos a  </a:t>
            </a:r>
            <a:endParaRPr lang="en-US" sz="3000" b="1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27" name="Google Shape;165;p23"/>
          <p:cNvSpPr txBox="1"/>
          <p:nvPr/>
        </p:nvSpPr>
        <p:spPr>
          <a:xfrm>
            <a:off x="709739" y="2952389"/>
            <a:ext cx="3800010" cy="91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200" dirty="0">
                <a:solidFill>
                  <a:srgbClr val="283869"/>
                </a:solidFill>
                <a:latin typeface="Asap" pitchFamily="2" charset="0"/>
              </a:rPr>
              <a:t>en temas de bienestar animal y tenencia responsable de animales de compañía.</a:t>
            </a:r>
            <a:endParaRPr lang="en-US" sz="2200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21" name="Elipse 20"/>
          <p:cNvSpPr/>
          <p:nvPr/>
        </p:nvSpPr>
        <p:spPr>
          <a:xfrm>
            <a:off x="5439557" y="1440056"/>
            <a:ext cx="3581245" cy="3460586"/>
          </a:xfrm>
          <a:prstGeom prst="ellipse">
            <a:avLst/>
          </a:prstGeom>
          <a:blipFill>
            <a:blip r:embed="rId7"/>
            <a:srcRect/>
            <a:stretch>
              <a:fillRect l="-30583" t="-200" r="-19363" b="200"/>
            </a:stretch>
          </a:blipFill>
          <a:ln w="44450"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Google Shape;165;p23"/>
          <p:cNvSpPr txBox="1"/>
          <p:nvPr/>
        </p:nvSpPr>
        <p:spPr>
          <a:xfrm>
            <a:off x="1841840" y="743939"/>
            <a:ext cx="5252811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solidFill>
                  <a:srgbClr val="435DAF"/>
                </a:solidFill>
                <a:latin typeface="Titan One" panose="02000000000000000000" pitchFamily="2" charset="0"/>
                <a:sym typeface="Lilita One"/>
              </a:rPr>
              <a:t>LE CUMPLIMOS A PASTO</a:t>
            </a:r>
            <a:endParaRPr sz="2800" dirty="0">
              <a:solidFill>
                <a:srgbClr val="435DAF"/>
              </a:solidFill>
              <a:latin typeface="Titan On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5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5240780" y="3549397"/>
            <a:ext cx="2438079" cy="227104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690" y="-439478"/>
            <a:ext cx="2054499" cy="191374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-523016" y="2373456"/>
            <a:ext cx="1193729" cy="111194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1267801" y="3826312"/>
            <a:ext cx="1783885" cy="166166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3283805" y="-139051"/>
            <a:ext cx="1193729" cy="111194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109">
            <a:off x="8386464" y="2640060"/>
            <a:ext cx="1193729" cy="1111945"/>
          </a:xfrm>
          <a:prstGeom prst="rect">
            <a:avLst/>
          </a:prstGeom>
        </p:spPr>
      </p:pic>
      <p:sp>
        <p:nvSpPr>
          <p:cNvPr id="2" name="Rectángulo redondeado 1"/>
          <p:cNvSpPr/>
          <p:nvPr/>
        </p:nvSpPr>
        <p:spPr>
          <a:xfrm>
            <a:off x="277091" y="378783"/>
            <a:ext cx="6981852" cy="4512314"/>
          </a:xfrm>
          <a:prstGeom prst="roundRect">
            <a:avLst>
              <a:gd name="adj" fmla="val 4167"/>
            </a:avLst>
          </a:prstGeom>
          <a:solidFill>
            <a:srgbClr val="F8EACD"/>
          </a:solidFill>
          <a:ln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sap Medium" pitchFamily="2" charset="0"/>
            </a:endParaRPr>
          </a:p>
        </p:txBody>
      </p:sp>
      <p:sp>
        <p:nvSpPr>
          <p:cNvPr id="19" name="Rectángulo redondeado 18"/>
          <p:cNvSpPr/>
          <p:nvPr/>
        </p:nvSpPr>
        <p:spPr>
          <a:xfrm>
            <a:off x="501796" y="590864"/>
            <a:ext cx="8642204" cy="641282"/>
          </a:xfrm>
          <a:prstGeom prst="roundRect">
            <a:avLst>
              <a:gd name="adj" fmla="val 0"/>
            </a:avLst>
          </a:prstGeom>
          <a:solidFill>
            <a:srgbClr val="283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283869"/>
              </a:solidFill>
            </a:endParaRPr>
          </a:p>
        </p:txBody>
      </p:sp>
      <p:sp>
        <p:nvSpPr>
          <p:cNvPr id="4" name="Elipse 3"/>
          <p:cNvSpPr/>
          <p:nvPr/>
        </p:nvSpPr>
        <p:spPr>
          <a:xfrm>
            <a:off x="74581" y="211869"/>
            <a:ext cx="1620982" cy="1503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0" y="92473"/>
            <a:ext cx="818180" cy="1567891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75" y="717606"/>
            <a:ext cx="1580930" cy="387798"/>
          </a:xfrm>
          <a:prstGeom prst="rect">
            <a:avLst/>
          </a:prstGeom>
        </p:spPr>
      </p:pic>
      <p:sp>
        <p:nvSpPr>
          <p:cNvPr id="22" name="Google Shape;165;p23"/>
          <p:cNvSpPr txBox="1"/>
          <p:nvPr/>
        </p:nvSpPr>
        <p:spPr>
          <a:xfrm>
            <a:off x="709738" y="2299034"/>
            <a:ext cx="4077237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b="1" dirty="0" err="1">
                <a:solidFill>
                  <a:srgbClr val="283869"/>
                </a:solidFill>
                <a:latin typeface="Asap Black" pitchFamily="2" charset="0"/>
              </a:rPr>
              <a:t>más</a:t>
            </a:r>
            <a:r>
              <a:rPr lang="en-US" sz="3000" b="1" dirty="0">
                <a:solidFill>
                  <a:srgbClr val="283869"/>
                </a:solidFill>
                <a:latin typeface="Asap Black" pitchFamily="2" charset="0"/>
              </a:rPr>
              <a:t> de 60 </a:t>
            </a:r>
            <a:r>
              <a:rPr lang="en-US" sz="3000" b="1" dirty="0" err="1" smtClean="0">
                <a:solidFill>
                  <a:srgbClr val="283869"/>
                </a:solidFill>
                <a:latin typeface="Asap Black" pitchFamily="2" charset="0"/>
              </a:rPr>
              <a:t>sedes</a:t>
            </a:r>
            <a:r>
              <a:rPr lang="en-US" sz="3000" b="1" dirty="0" smtClean="0">
                <a:solidFill>
                  <a:srgbClr val="283869"/>
                </a:solidFill>
                <a:latin typeface="Asap Black" pitchFamily="2" charset="0"/>
              </a:rPr>
              <a:t> </a:t>
            </a:r>
            <a:r>
              <a:rPr lang="en-US" sz="3000" b="1" dirty="0" err="1" smtClean="0">
                <a:solidFill>
                  <a:srgbClr val="283869"/>
                </a:solidFill>
                <a:latin typeface="Asap Black" pitchFamily="2" charset="0"/>
              </a:rPr>
              <a:t>educativas</a:t>
            </a:r>
            <a:r>
              <a:rPr lang="en-US" sz="3000" b="1" dirty="0" smtClean="0">
                <a:solidFill>
                  <a:srgbClr val="283869"/>
                </a:solidFill>
                <a:latin typeface="Asap Black" pitchFamily="2" charset="0"/>
              </a:rPr>
              <a:t> </a:t>
            </a:r>
            <a:r>
              <a:rPr lang="en-US" sz="3000" b="1" dirty="0">
                <a:solidFill>
                  <a:srgbClr val="283869"/>
                </a:solidFill>
                <a:latin typeface="Asap Black" pitchFamily="2" charset="0"/>
              </a:rPr>
              <a:t>del sector </a:t>
            </a:r>
            <a:r>
              <a:rPr lang="en-US" sz="3000" b="1" dirty="0" smtClean="0">
                <a:solidFill>
                  <a:srgbClr val="283869"/>
                </a:solidFill>
                <a:latin typeface="Asap Black" pitchFamily="2" charset="0"/>
              </a:rPr>
              <a:t>rural de Pasto,</a:t>
            </a:r>
            <a:endParaRPr lang="en-US" sz="3000" b="1" dirty="0">
              <a:solidFill>
                <a:srgbClr val="283869"/>
              </a:solidFill>
              <a:latin typeface="Asap Black" pitchFamily="2" charset="0"/>
            </a:endParaRPr>
          </a:p>
        </p:txBody>
      </p:sp>
      <p:sp>
        <p:nvSpPr>
          <p:cNvPr id="26" name="Google Shape;165;p23"/>
          <p:cNvSpPr txBox="1"/>
          <p:nvPr/>
        </p:nvSpPr>
        <p:spPr>
          <a:xfrm>
            <a:off x="709738" y="1938060"/>
            <a:ext cx="4732449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400" dirty="0">
                <a:solidFill>
                  <a:srgbClr val="283869"/>
                </a:solidFill>
                <a:latin typeface="Asap" pitchFamily="2" charset="0"/>
              </a:rPr>
              <a:t>Garantizamos la conectividad de </a:t>
            </a:r>
            <a:endParaRPr lang="en-US" sz="3000" b="1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27" name="Google Shape;165;p23"/>
          <p:cNvSpPr txBox="1"/>
          <p:nvPr/>
        </p:nvSpPr>
        <p:spPr>
          <a:xfrm>
            <a:off x="709738" y="3410615"/>
            <a:ext cx="4639104" cy="6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2400" dirty="0" smtClean="0">
                <a:solidFill>
                  <a:srgbClr val="283869"/>
                </a:solidFill>
                <a:latin typeface="Asap" pitchFamily="2" charset="0"/>
              </a:rPr>
              <a:t>que tendrán </a:t>
            </a:r>
            <a:r>
              <a:rPr lang="es-ES" sz="2800" b="1" dirty="0">
                <a:solidFill>
                  <a:srgbClr val="283869"/>
                </a:solidFill>
                <a:latin typeface="Asap" pitchFamily="2" charset="0"/>
              </a:rPr>
              <a:t>acceso a internet gratuito </a:t>
            </a:r>
            <a:r>
              <a:rPr lang="es-ES" sz="2400" dirty="0">
                <a:solidFill>
                  <a:srgbClr val="283869"/>
                </a:solidFill>
                <a:latin typeface="Asap" pitchFamily="2" charset="0"/>
              </a:rPr>
              <a:t>por 10 </a:t>
            </a:r>
            <a:r>
              <a:rPr lang="es-ES" sz="2400" dirty="0" smtClean="0">
                <a:solidFill>
                  <a:srgbClr val="283869"/>
                </a:solidFill>
                <a:latin typeface="Asap" pitchFamily="2" charset="0"/>
              </a:rPr>
              <a:t>años.</a:t>
            </a:r>
            <a:endParaRPr lang="en-US" sz="2400" u="sng" dirty="0">
              <a:solidFill>
                <a:srgbClr val="283869"/>
              </a:solidFill>
              <a:latin typeface="Asap" pitchFamily="2" charset="0"/>
            </a:endParaRPr>
          </a:p>
        </p:txBody>
      </p:sp>
      <p:sp>
        <p:nvSpPr>
          <p:cNvPr id="21" name="Elipse 20"/>
          <p:cNvSpPr/>
          <p:nvPr/>
        </p:nvSpPr>
        <p:spPr>
          <a:xfrm>
            <a:off x="5439557" y="1440056"/>
            <a:ext cx="3581245" cy="3460586"/>
          </a:xfrm>
          <a:prstGeom prst="ellipse">
            <a:avLst/>
          </a:prstGeom>
          <a:blipFill>
            <a:blip r:embed="rId7"/>
            <a:srcRect/>
            <a:stretch>
              <a:fillRect l="-27707" t="-4857" r="-23425" b="601"/>
            </a:stretch>
          </a:blipFill>
          <a:ln w="44450">
            <a:solidFill>
              <a:srgbClr val="283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Google Shape;165;p23"/>
          <p:cNvSpPr txBox="1"/>
          <p:nvPr/>
        </p:nvSpPr>
        <p:spPr>
          <a:xfrm>
            <a:off x="1841840" y="743939"/>
            <a:ext cx="5252811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solidFill>
                  <a:srgbClr val="435DAF"/>
                </a:solidFill>
                <a:latin typeface="Titan One" panose="02000000000000000000" pitchFamily="2" charset="0"/>
                <a:sym typeface="Lilita One"/>
              </a:rPr>
              <a:t>LE CUMPLIMOS A PASTO</a:t>
            </a:r>
            <a:endParaRPr sz="2800" dirty="0">
              <a:solidFill>
                <a:srgbClr val="435DAF"/>
              </a:solidFill>
              <a:latin typeface="Titan On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69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F9705A"/>
      </a:dk1>
      <a:lt1>
        <a:srgbClr val="3A1C8F"/>
      </a:lt1>
      <a:dk2>
        <a:srgbClr val="F8EACD"/>
      </a:dk2>
      <a:lt2>
        <a:srgbClr val="FE6868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1171</TotalTime>
  <Words>1609</Words>
  <Application>Microsoft Office PowerPoint</Application>
  <PresentationFormat>Presentación en pantalla (16:9)</PresentationFormat>
  <Paragraphs>273</Paragraphs>
  <Slides>52</Slides>
  <Notes>52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52</vt:i4>
      </vt:variant>
    </vt:vector>
  </HeadingPairs>
  <TitlesOfParts>
    <vt:vector size="63" baseType="lpstr">
      <vt:lpstr>Calibri</vt:lpstr>
      <vt:lpstr>Titan One</vt:lpstr>
      <vt:lpstr>Asap Black</vt:lpstr>
      <vt:lpstr>Asap ExtraBold</vt:lpstr>
      <vt:lpstr>Asap Medium</vt:lpstr>
      <vt:lpstr>Asap</vt:lpstr>
      <vt:lpstr>Arial</vt:lpstr>
      <vt:lpstr>Lilita One</vt:lpstr>
      <vt:lpstr>Lato</vt:lpstr>
      <vt:lpstr>Simple Light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PC701625</dc:creator>
  <cp:lastModifiedBy>LENOVO</cp:lastModifiedBy>
  <cp:revision>96</cp:revision>
  <dcterms:modified xsi:type="dcterms:W3CDTF">2023-11-08T17:36:10Z</dcterms:modified>
</cp:coreProperties>
</file>