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373" r:id="rId4"/>
    <p:sldId id="307" r:id="rId5"/>
    <p:sldId id="371" r:id="rId6"/>
    <p:sldId id="393" r:id="rId7"/>
    <p:sldId id="288" r:id="rId8"/>
    <p:sldId id="358" r:id="rId9"/>
    <p:sldId id="378" r:id="rId10"/>
    <p:sldId id="376" r:id="rId11"/>
    <p:sldId id="394" r:id="rId12"/>
    <p:sldId id="379" r:id="rId13"/>
    <p:sldId id="282" r:id="rId14"/>
    <p:sldId id="385" r:id="rId15"/>
    <p:sldId id="392" r:id="rId16"/>
    <p:sldId id="387" r:id="rId17"/>
    <p:sldId id="377" r:id="rId18"/>
    <p:sldId id="382" r:id="rId19"/>
    <p:sldId id="388" r:id="rId20"/>
    <p:sldId id="380" r:id="rId21"/>
    <p:sldId id="372" r:id="rId22"/>
    <p:sldId id="386" r:id="rId23"/>
    <p:sldId id="308" r:id="rId24"/>
    <p:sldId id="352" r:id="rId25"/>
    <p:sldId id="350" r:id="rId26"/>
    <p:sldId id="395" r:id="rId27"/>
    <p:sldId id="269" r:id="rId2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F31"/>
    <a:srgbClr val="2B2C6A"/>
    <a:srgbClr val="0A6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60"/>
  </p:normalViewPr>
  <p:slideViewPr>
    <p:cSldViewPr snapToGrid="0">
      <p:cViewPr>
        <p:scale>
          <a:sx n="96" d="100"/>
          <a:sy n="96" d="100"/>
        </p:scale>
        <p:origin x="-84" y="-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BA8A3-2F95-40E1-8409-8EF0D97CD59A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DBAB9-0648-4C4C-ACBC-D332FCB9F01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1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DBAB9-0648-4C4C-ACBC-D332FCB9F0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93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86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imagen opc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23357" y="584831"/>
            <a:ext cx="6070522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7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623357" y="2307518"/>
            <a:ext cx="6070522" cy="2949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</a:t>
            </a:r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623357" y="1712133"/>
            <a:ext cx="6070522" cy="595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6758450" y="0"/>
            <a:ext cx="543355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29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1 texto dos columnas / espacio imagen superi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522316" y="4789450"/>
            <a:ext cx="9469582" cy="1611350"/>
          </a:xfrm>
          <a:prstGeom prst="rect">
            <a:avLst/>
          </a:prstGeom>
        </p:spPr>
        <p:txBody>
          <a:bodyPr numCol="2" spcCol="360000"/>
          <a:lstStyle>
            <a:lvl1pPr marL="0" indent="0">
              <a:buNone/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</a:t>
            </a:r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</a:t>
            </a:r>
          </a:p>
        </p:txBody>
      </p:sp>
      <p:sp>
        <p:nvSpPr>
          <p:cNvPr id="7" name="Título 5"/>
          <p:cNvSpPr>
            <a:spLocks noGrp="1"/>
          </p:cNvSpPr>
          <p:nvPr>
            <p:ph type="title"/>
          </p:nvPr>
        </p:nvSpPr>
        <p:spPr>
          <a:xfrm>
            <a:off x="522316" y="3465773"/>
            <a:ext cx="5976644" cy="873470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rgbClr val="0A63AC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Marcador de texto 12"/>
          <p:cNvSpPr>
            <a:spLocks noGrp="1"/>
          </p:cNvSpPr>
          <p:nvPr>
            <p:ph type="body" sz="quarter" idx="11"/>
          </p:nvPr>
        </p:nvSpPr>
        <p:spPr>
          <a:xfrm>
            <a:off x="522316" y="4339243"/>
            <a:ext cx="5976644" cy="357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2B2C6A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  <a:endParaRPr lang="es-CO" dirty="0"/>
          </a:p>
        </p:txBody>
      </p:sp>
      <p:sp>
        <p:nvSpPr>
          <p:cNvPr id="9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522316" y="0"/>
            <a:ext cx="3541019" cy="3241964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0" name="Marcador de posición de imagen 14"/>
          <p:cNvSpPr>
            <a:spLocks noGrp="1"/>
          </p:cNvSpPr>
          <p:nvPr>
            <p:ph type="pic" sz="quarter" idx="13"/>
          </p:nvPr>
        </p:nvSpPr>
        <p:spPr>
          <a:xfrm>
            <a:off x="4232563" y="0"/>
            <a:ext cx="3541019" cy="3241964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1" name="Marcador de posición de imagen 14"/>
          <p:cNvSpPr>
            <a:spLocks noGrp="1"/>
          </p:cNvSpPr>
          <p:nvPr>
            <p:ph type="pic" sz="quarter" idx="14"/>
          </p:nvPr>
        </p:nvSpPr>
        <p:spPr>
          <a:xfrm>
            <a:off x="7942810" y="0"/>
            <a:ext cx="3541019" cy="3241964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44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1 imagen opc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506979" y="1000467"/>
            <a:ext cx="5029297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título</a:t>
            </a:r>
            <a:endParaRPr lang="es-CO" dirty="0"/>
          </a:p>
        </p:txBody>
      </p:sp>
      <p:sp>
        <p:nvSpPr>
          <p:cNvPr id="7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506979" y="2814594"/>
            <a:ext cx="5029297" cy="2430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.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507510" y="2084403"/>
            <a:ext cx="5028766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F7AF3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5760720" y="0"/>
            <a:ext cx="643128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68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1 imagen opc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6708274" y="1000467"/>
            <a:ext cx="5029297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título</a:t>
            </a:r>
            <a:endParaRPr lang="es-CO" dirty="0"/>
          </a:p>
        </p:txBody>
      </p:sp>
      <p:sp>
        <p:nvSpPr>
          <p:cNvPr id="7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6708274" y="2814594"/>
            <a:ext cx="5029297" cy="2430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.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6708805" y="2084403"/>
            <a:ext cx="5028766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F7AF3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43128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2449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1 imagen opc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 hasCustomPrompt="1"/>
          </p:nvPr>
        </p:nvSpPr>
        <p:spPr>
          <a:xfrm>
            <a:off x="506979" y="1000467"/>
            <a:ext cx="5029297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título</a:t>
            </a:r>
            <a:endParaRPr lang="es-CO" dirty="0"/>
          </a:p>
        </p:txBody>
      </p:sp>
      <p:sp>
        <p:nvSpPr>
          <p:cNvPr id="12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506979" y="2814594"/>
            <a:ext cx="5029297" cy="2430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.</a:t>
            </a:r>
          </a:p>
        </p:txBody>
      </p:sp>
      <p:sp>
        <p:nvSpPr>
          <p:cNvPr id="1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507510" y="2084403"/>
            <a:ext cx="5028766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4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5760720" y="0"/>
            <a:ext cx="643128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1694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1 imagen opc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6708273" y="1000467"/>
            <a:ext cx="5029297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título</a:t>
            </a:r>
            <a:endParaRPr lang="es-CO" dirty="0"/>
          </a:p>
        </p:txBody>
      </p:sp>
      <p:sp>
        <p:nvSpPr>
          <p:cNvPr id="7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6708273" y="2814594"/>
            <a:ext cx="5029297" cy="2430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.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6708804" y="2084403"/>
            <a:ext cx="5028766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43128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9932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1 imagen opc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506979" y="1000467"/>
            <a:ext cx="5029297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título</a:t>
            </a:r>
            <a:endParaRPr lang="es-CO" dirty="0"/>
          </a:p>
        </p:txBody>
      </p:sp>
      <p:sp>
        <p:nvSpPr>
          <p:cNvPr id="7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506979" y="2814594"/>
            <a:ext cx="5029297" cy="2430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.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507510" y="2084403"/>
            <a:ext cx="5028766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5760720" y="0"/>
            <a:ext cx="643128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3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1 imagen opc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6791401" y="1000467"/>
            <a:ext cx="5029297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título</a:t>
            </a:r>
            <a:endParaRPr lang="es-CO" dirty="0"/>
          </a:p>
        </p:txBody>
      </p:sp>
      <p:sp>
        <p:nvSpPr>
          <p:cNvPr id="7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6791401" y="2814594"/>
            <a:ext cx="5029297" cy="2430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.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6791932" y="2084403"/>
            <a:ext cx="5028766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43128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0446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para imagenes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919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para imagenes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45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1847" y="2203255"/>
            <a:ext cx="7606005" cy="12957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7" name="Rectángulo 6"/>
          <p:cNvSpPr/>
          <p:nvPr userDrawn="1"/>
        </p:nvSpPr>
        <p:spPr>
          <a:xfrm>
            <a:off x="1744824" y="1997366"/>
            <a:ext cx="93307" cy="1707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3119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IZAR PRESENT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05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041847" y="2203255"/>
            <a:ext cx="7606005" cy="12957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1744824" y="1997366"/>
            <a:ext cx="93307" cy="1707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627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041847" y="2203255"/>
            <a:ext cx="7606005" cy="12957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1744824" y="1997366"/>
            <a:ext cx="93307" cy="1707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7939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041847" y="2203255"/>
            <a:ext cx="7606005" cy="12957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1744824" y="1997366"/>
            <a:ext cx="93307" cy="1707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10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1 columna - espacio 1 image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946497"/>
            <a:ext cx="5976644" cy="30993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</a:t>
            </a:r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</a:t>
            </a:r>
          </a:p>
        </p:txBody>
      </p:sp>
      <p:sp>
        <p:nvSpPr>
          <p:cNvPr id="12" name="Título 5"/>
          <p:cNvSpPr>
            <a:spLocks noGrp="1"/>
          </p:cNvSpPr>
          <p:nvPr>
            <p:ph type="title"/>
          </p:nvPr>
        </p:nvSpPr>
        <p:spPr>
          <a:xfrm>
            <a:off x="838200" y="564631"/>
            <a:ext cx="5976644" cy="873470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rgbClr val="0A63AC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1"/>
          </p:nvPr>
        </p:nvSpPr>
        <p:spPr>
          <a:xfrm>
            <a:off x="838200" y="1438101"/>
            <a:ext cx="5976644" cy="357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2B2C6A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  <a:endParaRPr lang="es-CO" dirty="0"/>
          </a:p>
        </p:txBody>
      </p:sp>
      <p:sp>
        <p:nvSpPr>
          <p:cNvPr id="14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6924704" y="564631"/>
            <a:ext cx="4247601" cy="4481194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8954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texto a dos colum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721822" y="2594890"/>
            <a:ext cx="5976644" cy="2949699"/>
          </a:xfrm>
          <a:prstGeom prst="rect">
            <a:avLst/>
          </a:prstGeom>
        </p:spPr>
        <p:txBody>
          <a:bodyPr numCol="2" spcCol="360000"/>
          <a:lstStyle>
            <a:lvl1pPr marL="0" indent="0">
              <a:buNone/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</a:t>
            </a:r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</a:t>
            </a:r>
          </a:p>
        </p:txBody>
      </p:sp>
      <p:sp>
        <p:nvSpPr>
          <p:cNvPr id="11" name="Título 5"/>
          <p:cNvSpPr>
            <a:spLocks noGrp="1"/>
          </p:cNvSpPr>
          <p:nvPr>
            <p:ph type="title"/>
          </p:nvPr>
        </p:nvSpPr>
        <p:spPr>
          <a:xfrm>
            <a:off x="721822" y="1096646"/>
            <a:ext cx="5976644" cy="873470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rgbClr val="0A63AC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1"/>
          </p:nvPr>
        </p:nvSpPr>
        <p:spPr>
          <a:xfrm>
            <a:off x="721822" y="1970116"/>
            <a:ext cx="5976644" cy="357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2B2C6A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  <a:endParaRPr lang="es-CO" dirty="0"/>
          </a:p>
        </p:txBody>
      </p:sp>
      <p:sp>
        <p:nvSpPr>
          <p:cNvPr id="15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6783388" y="1096963"/>
            <a:ext cx="4422775" cy="444817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237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imagen opc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23357" y="584831"/>
            <a:ext cx="6070522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623357" y="2398958"/>
            <a:ext cx="6070522" cy="2949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</a:t>
            </a:r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623888" y="1668767"/>
            <a:ext cx="6070600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F7AF3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3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6758450" y="0"/>
            <a:ext cx="543355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6000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- Subtítulo y texto / espacio para imagen opc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23357" y="584831"/>
            <a:ext cx="6070522" cy="1067484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7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623357" y="2307518"/>
            <a:ext cx="6070522" cy="2949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Ut </a:t>
            </a:r>
            <a:r>
              <a:rPr lang="es-CO" dirty="0" err="1"/>
              <a:t>wisi</a:t>
            </a:r>
            <a:r>
              <a:rPr lang="es-CO" dirty="0"/>
              <a:t> </a:t>
            </a:r>
            <a:r>
              <a:rPr lang="es-CO" dirty="0" err="1"/>
              <a:t>enim</a:t>
            </a:r>
            <a:r>
              <a:rPr lang="es-CO" dirty="0"/>
              <a:t> ad </a:t>
            </a:r>
            <a:r>
              <a:rPr lang="es-CO" dirty="0" err="1"/>
              <a:t>minim</a:t>
            </a:r>
            <a:r>
              <a:rPr lang="es-CO" dirty="0"/>
              <a:t> </a:t>
            </a:r>
            <a:r>
              <a:rPr lang="es-CO" dirty="0" err="1"/>
              <a:t>veniam</a:t>
            </a:r>
            <a:r>
              <a:rPr lang="es-CO" dirty="0"/>
              <a:t>, </a:t>
            </a:r>
            <a:r>
              <a:rPr lang="es-CO" dirty="0" err="1"/>
              <a:t>quis</a:t>
            </a:r>
            <a:r>
              <a:rPr lang="es-CO" dirty="0"/>
              <a:t> </a:t>
            </a:r>
            <a:r>
              <a:rPr lang="es-CO" dirty="0" err="1"/>
              <a:t>nostrud</a:t>
            </a:r>
            <a:r>
              <a:rPr lang="es-CO" dirty="0"/>
              <a:t> </a:t>
            </a:r>
            <a:r>
              <a:rPr lang="es-CO" dirty="0" err="1"/>
              <a:t>exerci</a:t>
            </a:r>
            <a:r>
              <a:rPr lang="es-CO" dirty="0"/>
              <a:t> </a:t>
            </a:r>
            <a:r>
              <a:rPr lang="es-CO" dirty="0" err="1"/>
              <a:t>tation</a:t>
            </a:r>
            <a:r>
              <a:rPr lang="es-CO" dirty="0"/>
              <a:t> </a:t>
            </a:r>
            <a:r>
              <a:rPr lang="es-CO" dirty="0" err="1"/>
              <a:t>ullamcorper</a:t>
            </a:r>
            <a:r>
              <a:rPr lang="es-CO" dirty="0"/>
              <a:t> </a:t>
            </a:r>
            <a:r>
              <a:rPr lang="es-CO" dirty="0" err="1"/>
              <a:t>suscipit</a:t>
            </a:r>
            <a:r>
              <a:rPr lang="es-CO" dirty="0"/>
              <a:t> </a:t>
            </a:r>
            <a:r>
              <a:rPr lang="es-CO" dirty="0" err="1"/>
              <a:t>lobortis</a:t>
            </a:r>
            <a:r>
              <a:rPr lang="es-CO" dirty="0"/>
              <a:t> </a:t>
            </a:r>
            <a:r>
              <a:rPr lang="es-CO" dirty="0" err="1"/>
              <a:t>Lorem</a:t>
            </a:r>
            <a:r>
              <a:rPr lang="es-CO" dirty="0"/>
              <a:t> </a:t>
            </a:r>
            <a:r>
              <a:rPr lang="es-CO" dirty="0" err="1"/>
              <a:t>ipsum</a:t>
            </a:r>
            <a:r>
              <a:rPr lang="es-CO" dirty="0"/>
              <a:t> dolor </a:t>
            </a:r>
            <a:r>
              <a:rPr lang="es-CO" dirty="0" err="1"/>
              <a:t>sit</a:t>
            </a:r>
            <a:r>
              <a:rPr lang="es-CO" dirty="0"/>
              <a:t> </a:t>
            </a:r>
            <a:r>
              <a:rPr lang="es-CO" dirty="0" err="1"/>
              <a:t>amet</a:t>
            </a:r>
            <a:r>
              <a:rPr lang="es-CO" dirty="0"/>
              <a:t>, </a:t>
            </a:r>
            <a:r>
              <a:rPr lang="es-CO" dirty="0" err="1"/>
              <a:t>consectetuer</a:t>
            </a:r>
            <a:r>
              <a:rPr lang="es-CO" dirty="0"/>
              <a:t> </a:t>
            </a:r>
            <a:r>
              <a:rPr lang="es-CO" dirty="0" err="1"/>
              <a:t>adipiscing</a:t>
            </a:r>
            <a:r>
              <a:rPr lang="es-CO" dirty="0"/>
              <a:t> </a:t>
            </a:r>
            <a:r>
              <a:rPr lang="es-CO" dirty="0" err="1"/>
              <a:t>elit</a:t>
            </a:r>
            <a:r>
              <a:rPr lang="es-CO" dirty="0"/>
              <a:t>, sed </a:t>
            </a:r>
            <a:r>
              <a:rPr lang="es-CO" dirty="0" err="1"/>
              <a:t>diam</a:t>
            </a:r>
            <a:r>
              <a:rPr lang="es-CO" dirty="0"/>
              <a:t> </a:t>
            </a:r>
            <a:r>
              <a:rPr lang="es-CO" dirty="0" err="1"/>
              <a:t>nonummy</a:t>
            </a:r>
            <a:r>
              <a:rPr lang="es-CO" dirty="0"/>
              <a:t> </a:t>
            </a:r>
            <a:r>
              <a:rPr lang="es-CO" dirty="0" err="1"/>
              <a:t>nibh</a:t>
            </a:r>
            <a:r>
              <a:rPr lang="es-CO" dirty="0"/>
              <a:t> </a:t>
            </a:r>
            <a:r>
              <a:rPr lang="es-CO" dirty="0" err="1"/>
              <a:t>euismod</a:t>
            </a:r>
            <a:r>
              <a:rPr lang="es-CO" dirty="0"/>
              <a:t> </a:t>
            </a:r>
            <a:r>
              <a:rPr lang="es-CO" dirty="0" err="1"/>
              <a:t>tincidunt</a:t>
            </a:r>
            <a:r>
              <a:rPr lang="es-CO" dirty="0"/>
              <a:t> ut </a:t>
            </a:r>
            <a:r>
              <a:rPr lang="es-CO" dirty="0" err="1"/>
              <a:t>laoreet</a:t>
            </a:r>
            <a:r>
              <a:rPr lang="es-CO" dirty="0"/>
              <a:t> </a:t>
            </a:r>
            <a:r>
              <a:rPr lang="es-CO" dirty="0" err="1"/>
              <a:t>dolore</a:t>
            </a:r>
            <a:r>
              <a:rPr lang="es-CO" dirty="0"/>
              <a:t> magna </a:t>
            </a:r>
            <a:r>
              <a:rPr lang="es-CO" dirty="0" err="1"/>
              <a:t>aliquam</a:t>
            </a:r>
            <a:r>
              <a:rPr lang="es-CO" dirty="0"/>
              <a:t> </a:t>
            </a:r>
            <a:r>
              <a:rPr lang="es-CO" dirty="0" err="1"/>
              <a:t>erat</a:t>
            </a:r>
            <a:r>
              <a:rPr lang="es-CO" dirty="0"/>
              <a:t> </a:t>
            </a:r>
            <a:r>
              <a:rPr lang="es-CO" dirty="0" err="1"/>
              <a:t>volutpat</a:t>
            </a:r>
            <a:r>
              <a:rPr lang="es-CO" dirty="0"/>
              <a:t>. 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623358" y="1652315"/>
            <a:ext cx="6134890" cy="6552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F7AF3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2" name="Marcador de posición de imagen 14"/>
          <p:cNvSpPr>
            <a:spLocks noGrp="1"/>
          </p:cNvSpPr>
          <p:nvPr>
            <p:ph type="pic" sz="quarter" idx="12"/>
          </p:nvPr>
        </p:nvSpPr>
        <p:spPr>
          <a:xfrm>
            <a:off x="6758450" y="0"/>
            <a:ext cx="5433550" cy="685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6354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745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52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8835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7161A57D-AAAF-85D3-D766-68E570BC49D6}"/>
              </a:ext>
            </a:extLst>
          </p:cNvPr>
          <p:cNvSpPr txBox="1"/>
          <p:nvPr/>
        </p:nvSpPr>
        <p:spPr>
          <a:xfrm>
            <a:off x="1045535" y="698437"/>
            <a:ext cx="101009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accent1">
                    <a:lumMod val="75000"/>
                  </a:schemeClr>
                </a:solidFill>
              </a:rPr>
              <a:t>Reporte a Entes Externos de Control – Posibles Irregularidades</a:t>
            </a:r>
            <a:br>
              <a:rPr lang="es-MX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s-CO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E361E6-1CAB-4A08-9F82-A0D355DF3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60" y="1467751"/>
            <a:ext cx="11068547" cy="510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0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7161A57D-AAAF-85D3-D766-68E570BC49D6}"/>
              </a:ext>
            </a:extLst>
          </p:cNvPr>
          <p:cNvSpPr txBox="1"/>
          <p:nvPr/>
        </p:nvSpPr>
        <p:spPr>
          <a:xfrm>
            <a:off x="1283389" y="439370"/>
            <a:ext cx="101009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accent1">
                    <a:lumMod val="75000"/>
                  </a:schemeClr>
                </a:solidFill>
              </a:rPr>
              <a:t>Reporte a Entes Externos de Control – Posibles Irregularidades</a:t>
            </a:r>
            <a:br>
              <a:rPr lang="es-MX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s-CO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9C7403A-8E12-401B-A8F8-6BC9CC0F8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82" y="1088099"/>
            <a:ext cx="10576638" cy="553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07D5B2B-01E6-68FA-119F-9135F3FE64D6}"/>
              </a:ext>
            </a:extLst>
          </p:cNvPr>
          <p:cNvSpPr txBox="1"/>
          <p:nvPr/>
        </p:nvSpPr>
        <p:spPr>
          <a:xfrm>
            <a:off x="1787626" y="168131"/>
            <a:ext cx="93044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ESTADO DE PLANES DE MEJORAMIENTO  </a:t>
            </a:r>
          </a:p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Suscritos en Auditorias con Entes Externos - vigencia 2024</a:t>
            </a:r>
            <a:endParaRPr lang="es-CO" sz="2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F2CE738-E702-102A-5402-B709576A6095}"/>
              </a:ext>
            </a:extLst>
          </p:cNvPr>
          <p:cNvSpPr txBox="1"/>
          <p:nvPr/>
        </p:nvSpPr>
        <p:spPr>
          <a:xfrm>
            <a:off x="8720758" y="6562716"/>
            <a:ext cx="1847850" cy="280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Autoría propia</a:t>
            </a:r>
            <a:endParaRPr lang="es-CO"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38E359-5375-47B6-9E9C-DDCD4A196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60" y="1093250"/>
            <a:ext cx="10398680" cy="546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47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3419" y="2260905"/>
            <a:ext cx="10888581" cy="3261880"/>
          </a:xfrm>
        </p:spPr>
        <p:txBody>
          <a:bodyPr/>
          <a:lstStyle/>
          <a:p>
            <a:pPr algn="ctr"/>
            <a:r>
              <a:rPr lang="es-ES" sz="4200" dirty="0"/>
              <a:t>7. Informe de seguimiento a Riesgos, vigencia 2024.</a:t>
            </a:r>
            <a:br>
              <a:rPr lang="es-CO" sz="4200" dirty="0"/>
            </a:br>
            <a:br>
              <a:rPr lang="es-CO" sz="4200" dirty="0"/>
            </a:br>
            <a:endParaRPr lang="es-CO" sz="4200" dirty="0"/>
          </a:p>
        </p:txBody>
      </p:sp>
    </p:spTree>
    <p:extLst>
      <p:ext uri="{BB962C8B-B14F-4D97-AF65-F5344CB8AC3E}">
        <p14:creationId xmlns:p14="http://schemas.microsoft.com/office/powerpoint/2010/main" val="470429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128DFEA-930E-5355-594B-ABA1A43E0948}"/>
              </a:ext>
            </a:extLst>
          </p:cNvPr>
          <p:cNvSpPr txBox="1"/>
          <p:nvPr/>
        </p:nvSpPr>
        <p:spPr>
          <a:xfrm>
            <a:off x="2111252" y="6596390"/>
            <a:ext cx="767936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050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050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Informe cuatrimestral OPGI</a:t>
            </a:r>
            <a:endParaRPr lang="es-CO" sz="105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692B08-04AD-05D7-66C4-9D5F5F9F5E1A}"/>
              </a:ext>
            </a:extLst>
          </p:cNvPr>
          <p:cNvSpPr txBox="1"/>
          <p:nvPr/>
        </p:nvSpPr>
        <p:spPr>
          <a:xfrm>
            <a:off x="1138376" y="92765"/>
            <a:ext cx="1025849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INFORME DE  SEGUIMIENTO A RIESGOS DE GESTIÓN Y CORRUPCIÓN </a:t>
            </a:r>
          </a:p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Vigencia 2024</a:t>
            </a:r>
            <a:endParaRPr lang="es-CO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s-CO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5B8F49-CF60-44ED-8045-B72A50C0A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764" y="987440"/>
            <a:ext cx="9278471" cy="568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98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CB6BB77-CA59-4204-8CCB-514786E96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066" y="919698"/>
            <a:ext cx="5010623" cy="176705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BE65624-6D50-4F94-BCE6-5D479CB43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59" y="3101621"/>
            <a:ext cx="10552882" cy="302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76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5778" y="2187790"/>
            <a:ext cx="8521065" cy="3261880"/>
          </a:xfrm>
        </p:spPr>
        <p:txBody>
          <a:bodyPr/>
          <a:lstStyle/>
          <a:p>
            <a:pPr algn="ctr"/>
            <a:r>
              <a:rPr lang="es-MX" sz="4000" dirty="0"/>
              <a:t>8. Ejecución Presupuestal  por Dependencias con corte a </a:t>
            </a:r>
            <a:br>
              <a:rPr lang="es-MX" sz="4000" dirty="0"/>
            </a:br>
            <a:r>
              <a:rPr lang="es-MX" sz="4000" dirty="0"/>
              <a:t>30 de noviembre de 2024</a:t>
            </a:r>
            <a:r>
              <a:rPr lang="es-ES" sz="4200" dirty="0"/>
              <a:t>.</a:t>
            </a:r>
            <a:br>
              <a:rPr lang="es-CO" sz="4200" dirty="0"/>
            </a:br>
            <a:br>
              <a:rPr lang="es-CO" sz="4200" dirty="0"/>
            </a:br>
            <a:endParaRPr lang="es-CO" sz="4200" dirty="0"/>
          </a:p>
        </p:txBody>
      </p:sp>
    </p:spTree>
    <p:extLst>
      <p:ext uri="{BB962C8B-B14F-4D97-AF65-F5344CB8AC3E}">
        <p14:creationId xmlns:p14="http://schemas.microsoft.com/office/powerpoint/2010/main" val="2151173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7AF8E21-DBF8-BBC6-4BE0-46388797755D}"/>
              </a:ext>
            </a:extLst>
          </p:cNvPr>
          <p:cNvSpPr txBox="1"/>
          <p:nvPr/>
        </p:nvSpPr>
        <p:spPr>
          <a:xfrm>
            <a:off x="5912305" y="6581001"/>
            <a:ext cx="36471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Secretaría de Hacienda (Presupuesto)</a:t>
            </a:r>
            <a:endParaRPr lang="es-CO" sz="12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DA54A9D-E399-1E8C-79EE-F0A980301F59}"/>
              </a:ext>
            </a:extLst>
          </p:cNvPr>
          <p:cNvSpPr txBox="1"/>
          <p:nvPr/>
        </p:nvSpPr>
        <p:spPr>
          <a:xfrm>
            <a:off x="219633" y="112889"/>
            <a:ext cx="113853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Ejecución Presupuestal  por Dependencias  </a:t>
            </a:r>
            <a:b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con corte a  30 de noviembre de 2024</a:t>
            </a:r>
            <a:endParaRPr lang="es-CO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1016C0F-1912-6522-4BCF-A85885F53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3003480"/>
            <a:ext cx="2156178" cy="11252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CD021D8-D3D8-2D7A-E781-899FADA2D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687" y="1078782"/>
            <a:ext cx="8365739" cy="550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93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6312" y="2146403"/>
            <a:ext cx="8579376" cy="3261880"/>
          </a:xfrm>
        </p:spPr>
        <p:txBody>
          <a:bodyPr/>
          <a:lstStyle/>
          <a:p>
            <a:pPr algn="ctr"/>
            <a:r>
              <a:rPr lang="es-ES" sz="4200" dirty="0"/>
              <a:t>9.	</a:t>
            </a:r>
            <a:r>
              <a:rPr lang="es-MX" sz="4000" dirty="0"/>
              <a:t> Informe de PQRS con corte a 19 de diciembre de 2024</a:t>
            </a:r>
            <a:r>
              <a:rPr lang="es-ES" sz="4200" dirty="0"/>
              <a:t>.</a:t>
            </a:r>
            <a:br>
              <a:rPr lang="es-CO" sz="4200" dirty="0"/>
            </a:br>
            <a:br>
              <a:rPr lang="es-CO" sz="4200" dirty="0"/>
            </a:br>
            <a:endParaRPr lang="es-CO" sz="4200" dirty="0"/>
          </a:p>
        </p:txBody>
      </p:sp>
    </p:spTree>
    <p:extLst>
      <p:ext uri="{BB962C8B-B14F-4D97-AF65-F5344CB8AC3E}">
        <p14:creationId xmlns:p14="http://schemas.microsoft.com/office/powerpoint/2010/main" val="926427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7AF8E21-DBF8-BBC6-4BE0-46388797755D}"/>
              </a:ext>
            </a:extLst>
          </p:cNvPr>
          <p:cNvSpPr txBox="1"/>
          <p:nvPr/>
        </p:nvSpPr>
        <p:spPr>
          <a:xfrm>
            <a:off x="7905446" y="6615876"/>
            <a:ext cx="36471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Unidad de Correspondencia - ORFEO</a:t>
            </a:r>
            <a:endParaRPr lang="es-CO" sz="12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DA54A9D-E399-1E8C-79EE-F0A980301F59}"/>
              </a:ext>
            </a:extLst>
          </p:cNvPr>
          <p:cNvSpPr txBox="1"/>
          <p:nvPr/>
        </p:nvSpPr>
        <p:spPr>
          <a:xfrm>
            <a:off x="374254" y="1930400"/>
            <a:ext cx="260601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Seguimiento a PQRS  con corte a  19 de diciembre de 2024</a:t>
            </a:r>
            <a:endParaRPr lang="es-CO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10E548-0485-4653-8DDF-724DBFAD3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393" y="158044"/>
            <a:ext cx="6636774" cy="634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9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18402" y="1962330"/>
            <a:ext cx="9016013" cy="3259247"/>
          </a:xfrm>
        </p:spPr>
        <p:txBody>
          <a:bodyPr/>
          <a:lstStyle/>
          <a:p>
            <a:pPr algn="ctr"/>
            <a:r>
              <a:rPr lang="es-CO" dirty="0">
                <a:solidFill>
                  <a:srgbClr val="002060"/>
                </a:solidFill>
              </a:rPr>
              <a:t>Comité Institucional Coordinador de Control Interno</a:t>
            </a:r>
            <a:br>
              <a:rPr lang="es-CO" dirty="0">
                <a:solidFill>
                  <a:srgbClr val="002060"/>
                </a:solidFill>
              </a:rPr>
            </a:br>
            <a:br>
              <a:rPr lang="es-CO" dirty="0">
                <a:solidFill>
                  <a:srgbClr val="002060"/>
                </a:solidFill>
              </a:rPr>
            </a:br>
            <a:r>
              <a:rPr lang="es-CO" dirty="0">
                <a:solidFill>
                  <a:srgbClr val="002060"/>
                </a:solidFill>
              </a:rPr>
              <a:t>20 de Diciembre de 2024</a:t>
            </a:r>
            <a:br>
              <a:rPr lang="en-US" dirty="0">
                <a:solidFill>
                  <a:srgbClr val="002060"/>
                </a:solidFill>
              </a:rPr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483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5081" y="1536803"/>
            <a:ext cx="8579376" cy="3261880"/>
          </a:xfrm>
        </p:spPr>
        <p:txBody>
          <a:bodyPr/>
          <a:lstStyle/>
          <a:p>
            <a:pPr algn="ctr"/>
            <a:r>
              <a:rPr lang="es-ES" sz="4200" dirty="0"/>
              <a:t>10.	Evaluación de Gestión por Dependencias </a:t>
            </a:r>
            <a:br>
              <a:rPr lang="es-ES" sz="4200" dirty="0"/>
            </a:br>
            <a:r>
              <a:rPr lang="es-ES" sz="4200" dirty="0"/>
              <a:t>(enero a noviembre 2024)</a:t>
            </a:r>
            <a:br>
              <a:rPr lang="es-CO" sz="4200" dirty="0"/>
            </a:br>
            <a:br>
              <a:rPr lang="es-CO" sz="4200" dirty="0"/>
            </a:br>
            <a:endParaRPr lang="es-CO" sz="4200" dirty="0"/>
          </a:p>
        </p:txBody>
      </p:sp>
    </p:spTree>
    <p:extLst>
      <p:ext uri="{BB962C8B-B14F-4D97-AF65-F5344CB8AC3E}">
        <p14:creationId xmlns:p14="http://schemas.microsoft.com/office/powerpoint/2010/main" val="3822112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F2CE738-E702-102A-5402-B709576A6095}"/>
              </a:ext>
            </a:extLst>
          </p:cNvPr>
          <p:cNvSpPr txBox="1"/>
          <p:nvPr/>
        </p:nvSpPr>
        <p:spPr>
          <a:xfrm>
            <a:off x="9674178" y="5802489"/>
            <a:ext cx="1847850" cy="280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Autoría propia</a:t>
            </a:r>
            <a:endParaRPr lang="es-CO" sz="1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343D2E6-936E-50B9-CEF8-4DCC7DAEE27F}"/>
              </a:ext>
            </a:extLst>
          </p:cNvPr>
          <p:cNvSpPr txBox="1"/>
          <p:nvPr/>
        </p:nvSpPr>
        <p:spPr>
          <a:xfrm>
            <a:off x="851298" y="230108"/>
            <a:ext cx="102584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Criterios para la Evaluación de Gestión por Dependencias </a:t>
            </a:r>
            <a:b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(enero a noviembre 2024)</a:t>
            </a:r>
            <a:endParaRPr lang="es-CO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F5D9DE9-353E-4511-9D9D-8A856332E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98" y="1595437"/>
            <a:ext cx="10415014" cy="420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10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F2CE738-E702-102A-5402-B709576A6095}"/>
              </a:ext>
            </a:extLst>
          </p:cNvPr>
          <p:cNvSpPr txBox="1"/>
          <p:nvPr/>
        </p:nvSpPr>
        <p:spPr>
          <a:xfrm>
            <a:off x="7977060" y="6591629"/>
            <a:ext cx="1847850" cy="280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Autoría propia</a:t>
            </a:r>
            <a:endParaRPr lang="es-CO" sz="12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AFF9F16-1B52-0A8A-B113-AE7DE9CAF13E}"/>
              </a:ext>
            </a:extLst>
          </p:cNvPr>
          <p:cNvSpPr txBox="1"/>
          <p:nvPr/>
        </p:nvSpPr>
        <p:spPr>
          <a:xfrm>
            <a:off x="3172597" y="0"/>
            <a:ext cx="60980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Evaluación de Gestión por Dependencias </a:t>
            </a:r>
            <a:b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(enero a noviembre 2024</a:t>
            </a:r>
            <a:r>
              <a:rPr lang="es-ES" sz="1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81984D3-8033-4535-A844-98735898D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712" y="830996"/>
            <a:ext cx="9764576" cy="576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82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9220" y="1997254"/>
            <a:ext cx="9791373" cy="1678013"/>
          </a:xfrm>
        </p:spPr>
        <p:txBody>
          <a:bodyPr/>
          <a:lstStyle/>
          <a:p>
            <a:pPr algn="ctr"/>
            <a:r>
              <a:rPr lang="es-ES" sz="4200" dirty="0"/>
              <a:t>11. Presentación informe comparativo de Austeridad en el Gasto del tercer trimestre de 2024</a:t>
            </a:r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9DB210-A4FA-CB87-9DF4-0C72E4FC49CB}"/>
              </a:ext>
            </a:extLst>
          </p:cNvPr>
          <p:cNvSpPr txBox="1"/>
          <p:nvPr/>
        </p:nvSpPr>
        <p:spPr>
          <a:xfrm>
            <a:off x="7567723" y="5711088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Fuente: 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1479764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3E2EEB1B-F7FD-F4DA-952B-B2D1609609D1}"/>
              </a:ext>
            </a:extLst>
          </p:cNvPr>
          <p:cNvSpPr txBox="1"/>
          <p:nvPr/>
        </p:nvSpPr>
        <p:spPr>
          <a:xfrm>
            <a:off x="1612598" y="276225"/>
            <a:ext cx="896680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CONSOLIDADO COMPARATIVO DE GASTOS</a:t>
            </a:r>
            <a:endParaRPr lang="es-MX" sz="2400" b="1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algn="ctr"/>
            <a:r>
              <a:rPr lang="es-MX" sz="2100" b="1" dirty="0">
                <a:solidFill>
                  <a:schemeClr val="accent1">
                    <a:lumMod val="75000"/>
                  </a:schemeClr>
                </a:solidFill>
              </a:rPr>
              <a:t>segundo trimestre 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</a:rPr>
              <a:t>2024</a:t>
            </a:r>
            <a:r>
              <a:rPr lang="es-MX" sz="2100" b="1" dirty="0">
                <a:solidFill>
                  <a:schemeClr val="accent1">
                    <a:lumMod val="75000"/>
                  </a:schemeClr>
                </a:solidFill>
              </a:rPr>
              <a:t> - tercer trimestre 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</a:rPr>
              <a:t>2024 </a:t>
            </a:r>
            <a:r>
              <a:rPr lang="es-MX" sz="21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s-CO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1AA7359-64B6-872D-B123-731CA820C959}"/>
              </a:ext>
            </a:extLst>
          </p:cNvPr>
          <p:cNvSpPr txBox="1"/>
          <p:nvPr/>
        </p:nvSpPr>
        <p:spPr>
          <a:xfrm>
            <a:off x="813543" y="6379811"/>
            <a:ext cx="58655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Información Consolidada por  Subsecretaría de Apoyo Logístico</a:t>
            </a:r>
            <a:endParaRPr lang="es-CO" sz="12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E26150A3-4F74-42F9-559D-8EC6007C4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1120108"/>
            <a:ext cx="1035367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31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CB4813-6175-114E-56DC-4882674F07D9}"/>
              </a:ext>
            </a:extLst>
          </p:cNvPr>
          <p:cNvSpPr txBox="1"/>
          <p:nvPr/>
        </p:nvSpPr>
        <p:spPr>
          <a:xfrm>
            <a:off x="2698011" y="220775"/>
            <a:ext cx="711584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accent1">
                    <a:lumMod val="75000"/>
                  </a:schemeClr>
                </a:solidFill>
              </a:rPr>
              <a:t>CONSOLIDADO COMPARATIVO DE GASTOS  </a:t>
            </a:r>
          </a:p>
          <a:p>
            <a:pPr algn="ctr"/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tercer trimestre 2023 vs  tercer  trimestre 2024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EA035B9-F2E5-4093-8F0C-2B7C3951E008}"/>
              </a:ext>
            </a:extLst>
          </p:cNvPr>
          <p:cNvSpPr txBox="1"/>
          <p:nvPr/>
        </p:nvSpPr>
        <p:spPr>
          <a:xfrm>
            <a:off x="625096" y="6373400"/>
            <a:ext cx="42914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Información  Subsecretaría de Apoyo Logístico</a:t>
            </a:r>
            <a:endParaRPr lang="es-CO" sz="1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5E2B74F-DBBD-469F-AEAE-3CF0372A5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1401350"/>
            <a:ext cx="1137285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62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CB4813-6175-114E-56DC-4882674F07D9}"/>
              </a:ext>
            </a:extLst>
          </p:cNvPr>
          <p:cNvSpPr txBox="1"/>
          <p:nvPr/>
        </p:nvSpPr>
        <p:spPr>
          <a:xfrm>
            <a:off x="2538080" y="469130"/>
            <a:ext cx="7115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accent1">
                    <a:lumMod val="75000"/>
                  </a:schemeClr>
                </a:solidFill>
              </a:rPr>
              <a:t>CONCLUSIONES</a:t>
            </a:r>
            <a:endParaRPr lang="es-MX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0F16CD8-8699-44EF-8280-805E5C3EBC52}"/>
              </a:ext>
            </a:extLst>
          </p:cNvPr>
          <p:cNvSpPr/>
          <p:nvPr/>
        </p:nvSpPr>
        <p:spPr>
          <a:xfrm>
            <a:off x="625095" y="1132922"/>
            <a:ext cx="10438015" cy="5275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es-CO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Los gastos de la Alcaldía de Pasto durante el tercer trimestre de 2024, en comparación con el mismo período de 2023, presentan un aumento del 12.1% en términos de valores corrientes, lo que equivale a $305.090.821. Sin embargo, al ajustar estos valores a cifras constantes, el incremento se reduce al 7.3%, es decir, $174.663.434.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es-CO" sz="1400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es-CO" sz="1400" dirty="0">
                <a:latin typeface="Century Gothic" panose="020B0502020202020204" pitchFamily="34" charset="0"/>
              </a:rPr>
              <a:t>Servicios públicos, el gasto en energía ha mostrado un incremento interanual del 0.6%. Sin embargo, a corto plazo, se registra una disminución del -9.2%.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endParaRPr lang="es-CO" sz="1400" dirty="0">
              <a:latin typeface="Century Gothic" panose="020B0502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es-CO" sz="1400" dirty="0">
                <a:latin typeface="Century Gothic" panose="020B0502020202020204" pitchFamily="34" charset="0"/>
              </a:rPr>
              <a:t>En cuanto al servicio de acueducto, aseo y alcantarillado, se observa una disminución del -6.4% en comparación con el tercer trimestre de la vigencia de 2023, y una reducción aún más significativa del -13.3% respecto al segundo trimestre de 2024.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es-CO" sz="1400" dirty="0">
              <a:latin typeface="Century Gothic" panose="020B0502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es-MX" sz="1400" dirty="0">
                <a:latin typeface="Century Gothic" panose="020B0502020202020204" pitchFamily="34" charset="0"/>
              </a:rPr>
              <a:t>En relación con el gasto de suministros, que incluye elementos de aseo, cafetería y útiles de oficina, se ha observado un incremento  del 58% en el tercer trimestre de 2024 en comparación con el mismo período de 2023.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es-MX" sz="1400" dirty="0">
              <a:latin typeface="Century Gothic" panose="020B0502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es-MX" sz="1400" dirty="0">
                <a:latin typeface="Century Gothic" panose="020B0502020202020204" pitchFamily="34" charset="0"/>
              </a:rPr>
              <a:t>En lo referente al consumo de combustible, se observa un incremento del 67.9% en comparación con el tercer trimestre de 2023, lo que equivale a $ 104,693,326, este aumento se atribuye a que la Secretaría de Infraestructura está reportando el consumo correspondiente al tercer trimestre del 2024 y a meses anteriores.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endParaRPr lang="es-MX" sz="1400" dirty="0">
              <a:latin typeface="Century Gothic" panose="020B0502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es-MX" sz="1400" dirty="0">
                <a:latin typeface="Century Gothic" panose="020B0502020202020204" pitchFamily="34" charset="0"/>
              </a:rPr>
              <a:t>En el gasto por viáticos, se observa una disminución del -23% en comparación con el tercer trimestre de 2023, lo cual se atribuye a las políticas establecidas por el actual Alcalde. Sin embargo, al comparar con el segundo trimestre de 2024, se registra un incremento del 44.7%.  </a:t>
            </a:r>
            <a:endParaRPr lang="es-CO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116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055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1320644" y="1340690"/>
            <a:ext cx="9550712" cy="505074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Llamado a lista y verificación de Quórum.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Lectura y aprobación del orden del día. 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probación del Acta No 003 de agosto 12 del 2024.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Seguimiento a compromisos del acta 003 de agosto 12 del 2024.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Balance Programa Anual de Auditoría vigencia 2024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Auditorías externas con entes de control y vigilancia- seguimientos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seguimiento a riesgos, vigencia 2024.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Ejecución presupuestal a 30 de noviembre del 2024.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PQRS con corte a 19 de diciembre de 2024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Evaluación de Gestión por Dependencias (enero a noviembre 2024)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Presentación informe comparativo de Austeridad en el Gasto del tercer trimestre de 2024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Proposiciones y Varios</a:t>
            </a:r>
            <a:endParaRPr lang="es-ES" sz="20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ángulo redondeado 3">
            <a:extLst>
              <a:ext uri="{FF2B5EF4-FFF2-40B4-BE49-F238E27FC236}">
                <a16:creationId xmlns:a16="http://schemas.microsoft.com/office/drawing/2014/main" id="{BB1E5AF8-93B0-7C3F-E80E-3F807E8BC158}"/>
              </a:ext>
            </a:extLst>
          </p:cNvPr>
          <p:cNvSpPr/>
          <p:nvPr/>
        </p:nvSpPr>
        <p:spPr>
          <a:xfrm>
            <a:off x="2369096" y="466568"/>
            <a:ext cx="6645734" cy="53039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ORDEN DEL DIA</a:t>
            </a:r>
          </a:p>
        </p:txBody>
      </p:sp>
    </p:spTree>
    <p:extLst>
      <p:ext uri="{BB962C8B-B14F-4D97-AF65-F5344CB8AC3E}">
        <p14:creationId xmlns:p14="http://schemas.microsoft.com/office/powerpoint/2010/main" val="385816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6102" y="2380419"/>
            <a:ext cx="9777715" cy="1295725"/>
          </a:xfrm>
        </p:spPr>
        <p:txBody>
          <a:bodyPr/>
          <a:lstStyle/>
          <a:p>
            <a:pPr algn="ctr"/>
            <a:r>
              <a:rPr lang="es-ES" dirty="0"/>
              <a:t>4. Seguimiento a compromisos del acta 003 de agosto 12 del 2024.</a:t>
            </a:r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9C6CD4B-268A-699B-269B-0CA358B81C1A}"/>
              </a:ext>
            </a:extLst>
          </p:cNvPr>
          <p:cNvSpPr txBox="1"/>
          <p:nvPr/>
        </p:nvSpPr>
        <p:spPr>
          <a:xfrm>
            <a:off x="7791007" y="5774883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Fuente: 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350361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99721EB-2E84-817F-9894-7DF260DF1C91}"/>
              </a:ext>
            </a:extLst>
          </p:cNvPr>
          <p:cNvSpPr txBox="1"/>
          <p:nvPr/>
        </p:nvSpPr>
        <p:spPr>
          <a:xfrm>
            <a:off x="2988635" y="396730"/>
            <a:ext cx="62147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SEGUIMIENTO A COMPROMISOS</a:t>
            </a:r>
          </a:p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Acta 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No. 003 de 12 de agosto de 2024</a:t>
            </a:r>
            <a:endParaRPr lang="es-CO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E3440B7-4EBF-4D9D-8AC2-D37861DD6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108" y="1495248"/>
            <a:ext cx="9681797" cy="46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8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99721EB-2E84-817F-9894-7DF260DF1C91}"/>
              </a:ext>
            </a:extLst>
          </p:cNvPr>
          <p:cNvSpPr txBox="1"/>
          <p:nvPr/>
        </p:nvSpPr>
        <p:spPr>
          <a:xfrm>
            <a:off x="2988635" y="746686"/>
            <a:ext cx="62147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SEGUIMIENTO A COMPROMISOS</a:t>
            </a:r>
          </a:p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Acta 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No. 003 de 12 de agosto de 2024</a:t>
            </a:r>
          </a:p>
          <a:p>
            <a:pPr algn="ctr"/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Realmente recaudado </a:t>
            </a:r>
            <a:endParaRPr lang="es-CO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624210-AA12-4A38-B56B-7D2492254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756" y="2226908"/>
            <a:ext cx="9889066" cy="320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4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6125" y="1649977"/>
            <a:ext cx="9927990" cy="3261880"/>
          </a:xfrm>
        </p:spPr>
        <p:txBody>
          <a:bodyPr/>
          <a:lstStyle/>
          <a:p>
            <a:pPr algn="ctr"/>
            <a:r>
              <a:rPr lang="es-ES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Balance Programa Anual de Auditoria vigencia 2024</a:t>
            </a:r>
            <a:br>
              <a:rPr lang="es-ES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28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Auditorias Internas</a:t>
            </a:r>
            <a:br>
              <a:rPr lang="es-ES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B218863-8B77-0BC8-874E-82F9E51494AE}"/>
              </a:ext>
            </a:extLst>
          </p:cNvPr>
          <p:cNvSpPr txBox="1"/>
          <p:nvPr/>
        </p:nvSpPr>
        <p:spPr>
          <a:xfrm>
            <a:off x="7429500" y="5732353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Fuente: 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208089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B7763CA-DDF5-BDC5-49CC-0CCB05F97B8E}"/>
              </a:ext>
            </a:extLst>
          </p:cNvPr>
          <p:cNvSpPr txBox="1"/>
          <p:nvPr/>
        </p:nvSpPr>
        <p:spPr>
          <a:xfrm>
            <a:off x="1119999" y="117557"/>
            <a:ext cx="94310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BALANCE DE AUDITORÍAS INTERNAS VIGENCIA </a:t>
            </a:r>
            <a:r>
              <a:rPr lang="es-CO" sz="2600" b="1" dirty="0">
                <a:solidFill>
                  <a:schemeClr val="accent1">
                    <a:lumMod val="75000"/>
                  </a:schemeClr>
                </a:solidFill>
              </a:rPr>
              <a:t>2024</a:t>
            </a:r>
          </a:p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 con corte a noviembre de </a:t>
            </a:r>
            <a:r>
              <a:rPr lang="es-CO" sz="2600" b="1" dirty="0">
                <a:solidFill>
                  <a:schemeClr val="accent1">
                    <a:lumMod val="75000"/>
                  </a:schemeClr>
                </a:solidFill>
              </a:rPr>
              <a:t>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8E3C32-6EF1-9DE1-A473-21086ACB1C6B}"/>
              </a:ext>
            </a:extLst>
          </p:cNvPr>
          <p:cNvSpPr txBox="1"/>
          <p:nvPr/>
        </p:nvSpPr>
        <p:spPr>
          <a:xfrm>
            <a:off x="10232102" y="6584680"/>
            <a:ext cx="76793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uente: Autoría propia</a:t>
            </a:r>
            <a:endParaRPr lang="es-CO" sz="1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8DEA31-43E1-4093-AAB9-81021E74C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3933" y="3874148"/>
            <a:ext cx="1352550" cy="10668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2E510D4-2F7C-4B6B-A15D-D2680570D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302" y="2885954"/>
            <a:ext cx="3401812" cy="66675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E33AC66-779F-43F6-A22C-5AD8F2C82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31" y="1171213"/>
            <a:ext cx="8147716" cy="556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49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2227" y="2079825"/>
            <a:ext cx="10888581" cy="3261880"/>
          </a:xfrm>
        </p:spPr>
        <p:txBody>
          <a:bodyPr/>
          <a:lstStyle/>
          <a:p>
            <a:pPr algn="ctr"/>
            <a:r>
              <a:rPr lang="es-ES" sz="4200" dirty="0"/>
              <a:t>       6.	Informe de Auditorías externas con Entes de Control y Vigilancia- seguimientos.</a:t>
            </a:r>
            <a:br>
              <a:rPr lang="es-CO" sz="4200" dirty="0"/>
            </a:br>
            <a:br>
              <a:rPr lang="es-CO" sz="4200" dirty="0"/>
            </a:br>
            <a:endParaRPr lang="es-CO" sz="4200" dirty="0"/>
          </a:p>
        </p:txBody>
      </p:sp>
    </p:spTree>
    <p:extLst>
      <p:ext uri="{BB962C8B-B14F-4D97-AF65-F5344CB8AC3E}">
        <p14:creationId xmlns:p14="http://schemas.microsoft.com/office/powerpoint/2010/main" val="7406274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2996</TotalTime>
  <Words>795</Words>
  <Application>Microsoft Office PowerPoint</Application>
  <PresentationFormat>Panorámica</PresentationFormat>
  <Paragraphs>69</Paragraphs>
  <Slides>27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4" baseType="lpstr">
      <vt:lpstr>Aptos</vt:lpstr>
      <vt:lpstr>Arial</vt:lpstr>
      <vt:lpstr>Calibri</vt:lpstr>
      <vt:lpstr>Century Gothic</vt:lpstr>
      <vt:lpstr>Times New Roman</vt:lpstr>
      <vt:lpstr>Wingdings</vt:lpstr>
      <vt:lpstr>Tema de Office</vt:lpstr>
      <vt:lpstr>Presentación de PowerPoint</vt:lpstr>
      <vt:lpstr>Comité Institucional Coordinador de Control Interno  20 de Diciembre de 2024 </vt:lpstr>
      <vt:lpstr>Presentación de PowerPoint</vt:lpstr>
      <vt:lpstr>4. Seguimiento a compromisos del acta 003 de agosto 12 del 2024.</vt:lpstr>
      <vt:lpstr>Presentación de PowerPoint</vt:lpstr>
      <vt:lpstr>Presentación de PowerPoint</vt:lpstr>
      <vt:lpstr>5. Balance Programa Anual de Auditoria vigencia 2024 Auditorias Internas </vt:lpstr>
      <vt:lpstr>Presentación de PowerPoint</vt:lpstr>
      <vt:lpstr>       6. Informe de Auditorías externas con Entes de Control y Vigilancia- seguimientos.  </vt:lpstr>
      <vt:lpstr>Presentación de PowerPoint</vt:lpstr>
      <vt:lpstr>Presentación de PowerPoint</vt:lpstr>
      <vt:lpstr>Presentación de PowerPoint</vt:lpstr>
      <vt:lpstr>7. Informe de seguimiento a Riesgos, vigencia 2024.  </vt:lpstr>
      <vt:lpstr>Presentación de PowerPoint</vt:lpstr>
      <vt:lpstr>Presentación de PowerPoint</vt:lpstr>
      <vt:lpstr>8. Ejecución Presupuestal  por Dependencias con corte a  30 de noviembre de 2024.  </vt:lpstr>
      <vt:lpstr>Presentación de PowerPoint</vt:lpstr>
      <vt:lpstr>9.  Informe de PQRS con corte a 19 de diciembre de 2024.  </vt:lpstr>
      <vt:lpstr>Presentación de PowerPoint</vt:lpstr>
      <vt:lpstr>10. Evaluación de Gestión por Dependencias  (enero a noviembre 2024)  </vt:lpstr>
      <vt:lpstr>Presentación de PowerPoint</vt:lpstr>
      <vt:lpstr>Presentación de PowerPoint</vt:lpstr>
      <vt:lpstr>11. Presentación informe comparativo de Austeridad en el Gasto del tercer trimestre de 2024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PC701630</dc:creator>
  <cp:lastModifiedBy>Oficina Control Interno</cp:lastModifiedBy>
  <cp:revision>252</cp:revision>
  <dcterms:created xsi:type="dcterms:W3CDTF">2024-01-24T22:07:26Z</dcterms:created>
  <dcterms:modified xsi:type="dcterms:W3CDTF">2024-12-23T13:21:26Z</dcterms:modified>
</cp:coreProperties>
</file>